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6" r:id="rId4"/>
    <p:sldId id="258" r:id="rId5"/>
    <p:sldId id="277" r:id="rId6"/>
    <p:sldId id="285" r:id="rId7"/>
    <p:sldId id="266" r:id="rId8"/>
    <p:sldId id="270" r:id="rId9"/>
    <p:sldId id="265" r:id="rId10"/>
    <p:sldId id="279" r:id="rId11"/>
    <p:sldId id="280" r:id="rId12"/>
    <p:sldId id="281" r:id="rId13"/>
    <p:sldId id="282" r:id="rId14"/>
    <p:sldId id="283" r:id="rId15"/>
    <p:sldId id="263" r:id="rId16"/>
    <p:sldId id="268" r:id="rId17"/>
    <p:sldId id="278" r:id="rId18"/>
    <p:sldId id="262" r:id="rId19"/>
    <p:sldId id="286" r:id="rId20"/>
    <p:sldId id="26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urldefense.proofpoint.com/v2/url?u=http-3A__definityfirst.com_&amp;d=CwMFAg&amp;c=vy5BoyOO7-u97R3QH6E__w&amp;r=JTd5VSo4lI0AcL6U9IqcIHqyNWd7oRdA0vSPPNrFpW8&amp;m=MdzNrKspY9EpTC84ivqCajLjxqBAUPGAGXxoNRW0SpU&amp;s=SnUaFCFojOF2fv1bYQ1ZugAficwzO9s4P1p5aCSBSk4&amp;e=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hyperlink" Target="https://dev.office.com/sharepoint/docs/spfx/set-up-your-developer-tenan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nodejs.org/en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harepointnutsandbolts.com/2016/09/sharepoint-framework-web-part-properties-pages-groups-controls.html" TargetMode="External"/><Relationship Id="rId3" Type="http://schemas.openxmlformats.org/officeDocument/2006/relationships/hyperlink" Target="http://www.sharepointnutsandbolts.com/2016/05/the-new-sharepoint-development-model.html" TargetMode="External"/><Relationship Id="rId7" Type="http://schemas.openxmlformats.org/officeDocument/2006/relationships/hyperlink" Target="https://dev.office.com/sharepoint/docs/spfx/web-parts/guidance/build-custom-property-pane-controls" TargetMode="External"/><Relationship Id="rId12" Type="http://schemas.openxmlformats.org/officeDocument/2006/relationships/hyperlink" Target="https://github.com/OlivierCC/spfx-40-fantastics" TargetMode="External"/><Relationship Id="rId2" Type="http://schemas.openxmlformats.org/officeDocument/2006/relationships/hyperlink" Target="https://blog.mastykarz.nl/when-use-sharepoint-framework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.office.com/sharepoint/docs/spfx/set-up-your-development-environment" TargetMode="External"/><Relationship Id="rId11" Type="http://schemas.openxmlformats.org/officeDocument/2006/relationships/hyperlink" Target="https://github.com/SharePoint/sp-dev-docs/wiki/Working-with-the-Logging-API" TargetMode="External"/><Relationship Id="rId5" Type="http://schemas.openxmlformats.org/officeDocument/2006/relationships/hyperlink" Target="https://www.concurrency.com/blog/december-2016/introducing-the-sharepoint-framework-(spfx)" TargetMode="External"/><Relationship Id="rId10" Type="http://schemas.openxmlformats.org/officeDocument/2006/relationships/hyperlink" Target="https://github.com/OlivierCC/sp-client-custom-fields" TargetMode="External"/><Relationship Id="rId4" Type="http://schemas.openxmlformats.org/officeDocument/2006/relationships/hyperlink" Target="http://www.paitgroup.com/converting-your-cewp-customizations-to-the-sharepoint-framework/" TargetMode="External"/><Relationship Id="rId9" Type="http://schemas.openxmlformats.org/officeDocument/2006/relationships/hyperlink" Target="http://www.slideshare.net/chrisobrien/chris-obrien-modern-sharepoint-sites-and-the-sharepoint-framework-referenc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log.vitalyzhukov.ru/en/pros-and-cons-of-sharepoint-new-experience.asp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arePoint/sp-dev-docs/wiki/Release-Notes-RC0" TargetMode="External"/><Relationship Id="rId2" Type="http://schemas.openxmlformats.org/officeDocument/2006/relationships/hyperlink" Target="https://github.com/SharePoint/sp-dev-docs/wiki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livierCC/sp-client-custom-field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harepoint.github.io/classes/_sp_client_base_.log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SharePoint Framework (</a:t>
            </a:r>
            <a:r>
              <a:rPr lang="en-US" dirty="0" err="1"/>
              <a:t>SPFx</a:t>
            </a:r>
            <a:r>
              <a:rPr lang="en-US" dirty="0"/>
              <a:t>)</a:t>
            </a:r>
            <a:endParaRPr lang="es-MX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8349" y="5280847"/>
            <a:ext cx="10123652" cy="434974"/>
          </a:xfrm>
        </p:spPr>
        <p:txBody>
          <a:bodyPr>
            <a:noAutofit/>
          </a:bodyPr>
          <a:lstStyle/>
          <a:p>
            <a:r>
              <a:rPr lang="en-US" sz="2000" dirty="0"/>
              <a:t>Learning Session</a:t>
            </a:r>
            <a:endParaRPr lang="es-MX" sz="2000" dirty="0"/>
          </a:p>
        </p:txBody>
      </p:sp>
      <p:sp>
        <p:nvSpPr>
          <p:cNvPr id="4" name="Rectangle 3"/>
          <p:cNvSpPr/>
          <p:nvPr/>
        </p:nvSpPr>
        <p:spPr>
          <a:xfrm>
            <a:off x="7709483" y="6576470"/>
            <a:ext cx="44825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/>
              <a:t>Arturo De la Garza    |    SharePoint Consultant    @</a:t>
            </a:r>
            <a:r>
              <a:rPr lang="en-US" sz="1100" dirty="0" err="1">
                <a:hlinkClick r:id="rId2"/>
              </a:rPr>
              <a:t>Definity</a:t>
            </a:r>
            <a:r>
              <a:rPr lang="en-US" sz="1100" dirty="0">
                <a:hlinkClick r:id="rId2"/>
              </a:rPr>
              <a:t> First</a:t>
            </a:r>
            <a:endParaRPr lang="es-MX" sz="1100" dirty="0"/>
          </a:p>
        </p:txBody>
      </p:sp>
    </p:spTree>
    <p:extLst>
      <p:ext uri="{BB962C8B-B14F-4D97-AF65-F5344CB8AC3E}">
        <p14:creationId xmlns:p14="http://schemas.microsoft.com/office/powerpoint/2010/main" val="2189122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71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8" name="Picture 4" descr="Image result for spfx client webp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2" r="11930" b="1"/>
          <a:stretch/>
        </p:blipFill>
        <p:spPr bwMode="auto">
          <a:xfrm>
            <a:off x="-1" y="-1"/>
            <a:ext cx="1220315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Rectangle 7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9" y="0"/>
            <a:ext cx="12192001" cy="6880304"/>
          </a:xfrm>
          <a:prstGeom prst="rect">
            <a:avLst/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1" y="4902200"/>
            <a:ext cx="10572000" cy="69486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Development Environment</a:t>
            </a:r>
          </a:p>
        </p:txBody>
      </p:sp>
    </p:spTree>
    <p:extLst>
      <p:ext uri="{BB962C8B-B14F-4D97-AF65-F5344CB8AC3E}">
        <p14:creationId xmlns:p14="http://schemas.microsoft.com/office/powerpoint/2010/main" val="1104416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8932" y="958640"/>
            <a:ext cx="4419604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8" descr="SharePoint%20Framework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10517" y="1718373"/>
            <a:ext cx="3832042" cy="3410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5039035" cy="1559412"/>
          </a:xfrm>
        </p:spPr>
        <p:txBody>
          <a:bodyPr>
            <a:normAutofit/>
          </a:bodyPr>
          <a:lstStyle/>
          <a:p>
            <a:r>
              <a:rPr lang="en-US" dirty="0"/>
              <a:t>New Development Workflow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413000"/>
            <a:ext cx="5016259" cy="3632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MX" sz="1700" dirty="0"/>
              <a:t>Microsoft </a:t>
            </a:r>
            <a:r>
              <a:rPr lang="es-MX" sz="1700" dirty="0" err="1"/>
              <a:t>is</a:t>
            </a:r>
            <a:r>
              <a:rPr lang="es-MX" sz="1700" dirty="0"/>
              <a:t> </a:t>
            </a:r>
            <a:r>
              <a:rPr lang="es-MX" sz="1700" dirty="0" err="1"/>
              <a:t>embracing</a:t>
            </a:r>
            <a:r>
              <a:rPr lang="es-MX" sz="1700" dirty="0"/>
              <a:t> </a:t>
            </a:r>
            <a:r>
              <a:rPr lang="es-MX" sz="1700" dirty="0" err="1"/>
              <a:t>the</a:t>
            </a:r>
            <a:r>
              <a:rPr lang="es-MX" sz="1700" dirty="0"/>
              <a:t> open </a:t>
            </a:r>
            <a:r>
              <a:rPr lang="es-MX" sz="1700" dirty="0" err="1"/>
              <a:t>source</a:t>
            </a:r>
            <a:r>
              <a:rPr lang="es-MX" sz="1700" dirty="0"/>
              <a:t> </a:t>
            </a:r>
            <a:r>
              <a:rPr lang="es-MX" sz="1700" dirty="0" err="1"/>
              <a:t>community</a:t>
            </a:r>
            <a:r>
              <a:rPr lang="es-MX" sz="1700" dirty="0"/>
              <a:t> </a:t>
            </a:r>
            <a:r>
              <a:rPr lang="es-MX" sz="1700" dirty="0" err="1"/>
              <a:t>by</a:t>
            </a:r>
            <a:r>
              <a:rPr lang="es-MX" sz="1700" dirty="0"/>
              <a:t> </a:t>
            </a:r>
            <a:r>
              <a:rPr lang="es-MX" sz="1700" dirty="0" err="1"/>
              <a:t>allowing</a:t>
            </a:r>
            <a:r>
              <a:rPr lang="es-MX" sz="1700" dirty="0"/>
              <a:t> </a:t>
            </a:r>
            <a:r>
              <a:rPr lang="es-MX" sz="1700" dirty="0" err="1"/>
              <a:t>developers</a:t>
            </a:r>
            <a:r>
              <a:rPr lang="es-MX" sz="1700" dirty="0"/>
              <a:t> to use </a:t>
            </a:r>
            <a:r>
              <a:rPr lang="es-MX" sz="1700" dirty="0" err="1"/>
              <a:t>any</a:t>
            </a:r>
            <a:r>
              <a:rPr lang="es-MX" sz="1700" dirty="0"/>
              <a:t> JavaScript </a:t>
            </a:r>
            <a:r>
              <a:rPr lang="es-MX" sz="1700" dirty="0" err="1"/>
              <a:t>framework</a:t>
            </a:r>
            <a:r>
              <a:rPr lang="es-MX" sz="1700" dirty="0"/>
              <a:t> </a:t>
            </a:r>
            <a:r>
              <a:rPr lang="es-MX" sz="1700" dirty="0" err="1"/>
              <a:t>they</a:t>
            </a:r>
            <a:r>
              <a:rPr lang="es-MX" sz="1700" dirty="0"/>
              <a:t> </a:t>
            </a:r>
            <a:r>
              <a:rPr lang="es-MX" sz="1700" dirty="0" err="1"/>
              <a:t>prefer</a:t>
            </a:r>
            <a:r>
              <a:rPr lang="es-MX" sz="1700" dirty="0"/>
              <a:t>. </a:t>
            </a:r>
          </a:p>
          <a:p>
            <a:pPr>
              <a:lnSpc>
                <a:spcPct val="90000"/>
              </a:lnSpc>
            </a:pPr>
            <a:endParaRPr lang="es-MX" sz="1700" dirty="0"/>
          </a:p>
          <a:p>
            <a:pPr>
              <a:lnSpc>
                <a:spcPct val="90000"/>
              </a:lnSpc>
            </a:pPr>
            <a:r>
              <a:rPr lang="es-MX" sz="1700" dirty="0" err="1"/>
              <a:t>The</a:t>
            </a:r>
            <a:r>
              <a:rPr lang="es-MX" sz="1700" dirty="0"/>
              <a:t> </a:t>
            </a:r>
            <a:r>
              <a:rPr lang="en-US" sz="1700" dirty="0"/>
              <a:t>“</a:t>
            </a:r>
            <a:r>
              <a:rPr lang="es-MX" sz="1700" dirty="0"/>
              <a:t>local </a:t>
            </a:r>
            <a:r>
              <a:rPr lang="es-MX" sz="1700" dirty="0" err="1"/>
              <a:t>development</a:t>
            </a:r>
            <a:r>
              <a:rPr lang="en-US" sz="1700" dirty="0"/>
              <a:t>”</a:t>
            </a:r>
            <a:r>
              <a:rPr lang="es-MX" sz="1700" dirty="0"/>
              <a:t> </a:t>
            </a:r>
            <a:r>
              <a:rPr lang="es-MX" sz="1700" dirty="0" err="1"/>
              <a:t>model</a:t>
            </a:r>
            <a:r>
              <a:rPr lang="es-MX" sz="1700" dirty="0"/>
              <a:t> </a:t>
            </a:r>
            <a:r>
              <a:rPr lang="es-MX" sz="1700" dirty="0" err="1"/>
              <a:t>is</a:t>
            </a:r>
            <a:r>
              <a:rPr lang="es-MX" sz="1700" dirty="0"/>
              <a:t> </a:t>
            </a:r>
            <a:r>
              <a:rPr lang="es-MX" sz="1700" dirty="0" err="1"/>
              <a:t>very</a:t>
            </a:r>
            <a:r>
              <a:rPr lang="es-MX" sz="1700" dirty="0"/>
              <a:t> </a:t>
            </a:r>
            <a:r>
              <a:rPr lang="es-MX" sz="1700" dirty="0" err="1"/>
              <a:t>different</a:t>
            </a:r>
            <a:r>
              <a:rPr lang="es-MX" sz="1700" dirty="0"/>
              <a:t> </a:t>
            </a:r>
            <a:r>
              <a:rPr lang="en-US" sz="1700" dirty="0"/>
              <a:t>–</a:t>
            </a:r>
            <a:r>
              <a:rPr lang="es-MX" sz="1700" dirty="0"/>
              <a:t> </a:t>
            </a:r>
            <a:r>
              <a:rPr lang="es-MX" sz="1700" dirty="0" err="1"/>
              <a:t>Gulp</a:t>
            </a:r>
            <a:r>
              <a:rPr lang="es-MX" sz="1700" dirty="0"/>
              <a:t> and node.js are </a:t>
            </a:r>
            <a:r>
              <a:rPr lang="es-MX" sz="1700" dirty="0" err="1"/>
              <a:t>used</a:t>
            </a:r>
            <a:r>
              <a:rPr lang="es-MX" sz="1700" dirty="0"/>
              <a:t> to host files </a:t>
            </a:r>
            <a:r>
              <a:rPr lang="es-MX" sz="1700" dirty="0" err="1"/>
              <a:t>locally</a:t>
            </a:r>
            <a:r>
              <a:rPr lang="es-MX" sz="1700" dirty="0"/>
              <a:t>, so </a:t>
            </a:r>
            <a:r>
              <a:rPr lang="es-MX" sz="1700" dirty="0" err="1"/>
              <a:t>you</a:t>
            </a:r>
            <a:r>
              <a:rPr lang="es-MX" sz="1700" dirty="0"/>
              <a:t> don</a:t>
            </a:r>
            <a:r>
              <a:rPr lang="en-US" sz="1700" dirty="0"/>
              <a:t>’</a:t>
            </a:r>
            <a:r>
              <a:rPr lang="es-MX" sz="1700" dirty="0"/>
              <a:t>t </a:t>
            </a:r>
            <a:r>
              <a:rPr lang="es-MX" sz="1700" dirty="0" err="1"/>
              <a:t>need</a:t>
            </a:r>
            <a:r>
              <a:rPr lang="es-MX" sz="1700" dirty="0"/>
              <a:t> to use IIS </a:t>
            </a:r>
            <a:r>
              <a:rPr lang="es-MX" sz="1700" dirty="0" err="1"/>
              <a:t>on</a:t>
            </a:r>
            <a:r>
              <a:rPr lang="es-MX" sz="1700" dirty="0"/>
              <a:t> </a:t>
            </a:r>
            <a:r>
              <a:rPr lang="es-MX" sz="1700" dirty="0" err="1"/>
              <a:t>your</a:t>
            </a:r>
            <a:r>
              <a:rPr lang="es-MX" sz="1700" dirty="0"/>
              <a:t> local machine. A </a:t>
            </a:r>
            <a:r>
              <a:rPr lang="es-MX" sz="1700" dirty="0" err="1"/>
              <a:t>special</a:t>
            </a:r>
            <a:r>
              <a:rPr lang="es-MX" sz="1700" dirty="0"/>
              <a:t> “workbench.aspx” page </a:t>
            </a:r>
            <a:r>
              <a:rPr lang="es-MX" sz="1700" dirty="0" err="1"/>
              <a:t>is</a:t>
            </a:r>
            <a:r>
              <a:rPr lang="es-MX" sz="1700" dirty="0"/>
              <a:t> </a:t>
            </a:r>
            <a:r>
              <a:rPr lang="es-MX" sz="1700" dirty="0" err="1"/>
              <a:t>used</a:t>
            </a:r>
            <a:r>
              <a:rPr lang="es-MX" sz="1700" dirty="0"/>
              <a:t> to </a:t>
            </a:r>
            <a:r>
              <a:rPr lang="es-MX" sz="1700" dirty="0" err="1"/>
              <a:t>support</a:t>
            </a:r>
            <a:r>
              <a:rPr lang="es-MX" sz="1700" dirty="0"/>
              <a:t> </a:t>
            </a:r>
            <a:r>
              <a:rPr lang="es-MX" sz="1700" dirty="0" err="1"/>
              <a:t>this</a:t>
            </a:r>
            <a:r>
              <a:rPr lang="es-MX" sz="1700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endParaRPr lang="es-MX" sz="1700" dirty="0"/>
          </a:p>
          <a:p>
            <a:pPr>
              <a:lnSpc>
                <a:spcPct val="90000"/>
              </a:lnSpc>
            </a:pPr>
            <a:r>
              <a:rPr lang="es-MX" sz="1700" dirty="0" err="1"/>
              <a:t>You</a:t>
            </a:r>
            <a:r>
              <a:rPr lang="es-MX" sz="1700" dirty="0"/>
              <a:t> </a:t>
            </a:r>
            <a:r>
              <a:rPr lang="es-MX" sz="1700" dirty="0" err="1"/>
              <a:t>should</a:t>
            </a:r>
            <a:r>
              <a:rPr lang="es-MX" sz="1700" dirty="0"/>
              <a:t> </a:t>
            </a:r>
            <a:r>
              <a:rPr lang="es-MX" sz="1700" dirty="0" err="1"/>
              <a:t>consider</a:t>
            </a:r>
            <a:r>
              <a:rPr lang="es-MX" sz="1700" dirty="0"/>
              <a:t> </a:t>
            </a:r>
            <a:r>
              <a:rPr lang="es-MX" sz="1700" dirty="0" err="1"/>
              <a:t>learning</a:t>
            </a:r>
            <a:r>
              <a:rPr lang="es-MX" sz="1700" dirty="0"/>
              <a:t> </a:t>
            </a:r>
            <a:r>
              <a:rPr lang="es-MX" sz="1700" dirty="0" err="1"/>
              <a:t>TypeScript</a:t>
            </a:r>
            <a:r>
              <a:rPr lang="es-MX" sz="17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553513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9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399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0" name="Freeform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88" y="4895558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Toolchain Comparison</a:t>
            </a:r>
          </a:p>
        </p:txBody>
      </p:sp>
    </p:spTree>
    <p:extLst>
      <p:ext uri="{BB962C8B-B14F-4D97-AF65-F5344CB8AC3E}">
        <p14:creationId xmlns:p14="http://schemas.microsoft.com/office/powerpoint/2010/main" val="191996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19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06897" y="29356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solidFill>
            <a:srgbClr val="225FA6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9838" y="3280978"/>
            <a:ext cx="5706533" cy="19479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Modern Toolchain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/>
          </a:blip>
          <a:srcRect l="3110" t="42" r="5981" b="1810"/>
          <a:stretch/>
        </p:blipFill>
        <p:spPr>
          <a:xfrm>
            <a:off x="0" y="-69770"/>
            <a:ext cx="12191980" cy="698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90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SharePoint </a:t>
            </a:r>
            <a:r>
              <a:rPr lang="es-MX" dirty="0" err="1"/>
              <a:t>Workbench</a:t>
            </a:r>
            <a:endParaRPr lang="es-MX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 developer design surface that enables you to quickly preview and test web parts without deploying them in SharePoint. </a:t>
            </a:r>
          </a:p>
          <a:p>
            <a:endParaRPr lang="en-US" dirty="0"/>
          </a:p>
          <a:p>
            <a:r>
              <a:rPr lang="en-US" dirty="0"/>
              <a:t>Works locally and helps you quickly test and validate solutions you are building. </a:t>
            </a:r>
          </a:p>
          <a:p>
            <a:endParaRPr lang="en-US" dirty="0"/>
          </a:p>
          <a:p>
            <a:r>
              <a:rPr lang="en-US" dirty="0"/>
              <a:t>It is also hosted in your tenancy. You can access it from your tenancy on the following URL: </a:t>
            </a:r>
          </a:p>
          <a:p>
            <a:pPr lvl="1"/>
            <a:r>
              <a:rPr lang="es-MX" dirty="0"/>
              <a:t>https://your-sharepoint-site/_layouts/workbench.aspx</a:t>
            </a:r>
          </a:p>
        </p:txBody>
      </p:sp>
    </p:spTree>
    <p:extLst>
      <p:ext uri="{BB962C8B-B14F-4D97-AF65-F5344CB8AC3E}">
        <p14:creationId xmlns:p14="http://schemas.microsoft.com/office/powerpoint/2010/main" val="4025747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0" y="0"/>
            <a:ext cx="464515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5933700" cy="970450"/>
          </a:xfrm>
        </p:spPr>
        <p:txBody>
          <a:bodyPr>
            <a:normAutofit fontScale="90000"/>
          </a:bodyPr>
          <a:lstStyle/>
          <a:p>
            <a:r>
              <a:rPr lang="en-US" dirty="0"/>
              <a:t>Set up Dev Environment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5924988" cy="441340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s-MX" dirty="0">
                <a:hlinkClick r:id="rId2"/>
              </a:rPr>
              <a:t>Set up </a:t>
            </a:r>
            <a:r>
              <a:rPr lang="es-MX" dirty="0" err="1">
                <a:hlinkClick r:id="rId2"/>
              </a:rPr>
              <a:t>your</a:t>
            </a:r>
            <a:r>
              <a:rPr lang="es-MX" dirty="0">
                <a:hlinkClick r:id="rId2"/>
              </a:rPr>
              <a:t> Office 365 </a:t>
            </a:r>
            <a:r>
              <a:rPr lang="es-MX" dirty="0" err="1">
                <a:hlinkClick r:id="rId2"/>
              </a:rPr>
              <a:t>Tenant</a:t>
            </a:r>
            <a:r>
              <a:rPr lang="es-MX" dirty="0">
                <a:hlinkClick r:id="rId2"/>
              </a:rPr>
              <a:t> </a:t>
            </a:r>
            <a:endParaRPr lang="es-MX" dirty="0"/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s-MX" dirty="0" err="1"/>
              <a:t>Install</a:t>
            </a:r>
            <a:r>
              <a:rPr lang="es-MX" dirty="0"/>
              <a:t> </a:t>
            </a:r>
            <a:r>
              <a:rPr lang="es-MX" dirty="0" err="1"/>
              <a:t>VSCode</a:t>
            </a:r>
            <a:r>
              <a:rPr lang="es-MX" dirty="0"/>
              <a:t> </a:t>
            </a:r>
            <a:r>
              <a:rPr lang="es-MX" dirty="0">
                <a:hlinkClick r:id="rId3"/>
              </a:rPr>
              <a:t>https://code.visualstudio.com/</a:t>
            </a:r>
            <a:r>
              <a:rPr lang="es-MX" dirty="0"/>
              <a:t> </a:t>
            </a:r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s-MX" dirty="0" err="1"/>
              <a:t>Install</a:t>
            </a:r>
            <a:r>
              <a:rPr lang="es-MX" dirty="0"/>
              <a:t> </a:t>
            </a:r>
            <a:r>
              <a:rPr lang="es-MX" dirty="0" err="1"/>
              <a:t>NodeJs</a:t>
            </a:r>
            <a:r>
              <a:rPr lang="es-MX" dirty="0"/>
              <a:t> </a:t>
            </a:r>
            <a:r>
              <a:rPr lang="es-MX" dirty="0">
                <a:hlinkClick r:id="rId4"/>
              </a:rPr>
              <a:t>https://nodejs.org/en/</a:t>
            </a:r>
            <a:r>
              <a:rPr lang="es-MX" dirty="0"/>
              <a:t>  </a:t>
            </a:r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s-MX" dirty="0"/>
              <a:t>Run in </a:t>
            </a:r>
            <a:r>
              <a:rPr lang="es-MX" dirty="0" err="1"/>
              <a:t>command</a:t>
            </a:r>
            <a:r>
              <a:rPr lang="es-MX" dirty="0"/>
              <a:t> </a:t>
            </a:r>
            <a:r>
              <a:rPr lang="es-MX" dirty="0" err="1"/>
              <a:t>prompt</a:t>
            </a:r>
            <a:r>
              <a:rPr lang="es-MX" dirty="0"/>
              <a:t> (</a:t>
            </a:r>
            <a:r>
              <a:rPr lang="es-MX" dirty="0" err="1"/>
              <a:t>Admin</a:t>
            </a:r>
            <a:r>
              <a:rPr lang="es-MX" dirty="0"/>
              <a:t> </a:t>
            </a:r>
            <a:r>
              <a:rPr lang="es-MX" dirty="0" err="1"/>
              <a:t>Rights</a:t>
            </a:r>
            <a:r>
              <a:rPr lang="es-MX" dirty="0"/>
              <a:t>): </a:t>
            </a:r>
          </a:p>
          <a:p>
            <a:pPr lvl="1">
              <a:lnSpc>
                <a:spcPct val="90000"/>
              </a:lnSpc>
              <a:buFont typeface="+mj-lt"/>
              <a:buAutoNum type="arabicPeriod"/>
            </a:pPr>
            <a:r>
              <a:rPr lang="es-MX" dirty="0" err="1"/>
              <a:t>npm</a:t>
            </a:r>
            <a:r>
              <a:rPr lang="es-MX" dirty="0"/>
              <a:t> </a:t>
            </a:r>
            <a:r>
              <a:rPr lang="es-MX" dirty="0" err="1"/>
              <a:t>install</a:t>
            </a:r>
            <a:r>
              <a:rPr lang="es-MX" dirty="0"/>
              <a:t> -g npm@3 </a:t>
            </a:r>
          </a:p>
          <a:p>
            <a:pPr lvl="1">
              <a:lnSpc>
                <a:spcPct val="90000"/>
              </a:lnSpc>
              <a:buFont typeface="+mj-lt"/>
              <a:buAutoNum type="arabicPeriod"/>
            </a:pPr>
            <a:r>
              <a:rPr lang="es-MX" dirty="0" err="1"/>
              <a:t>npm</a:t>
            </a:r>
            <a:r>
              <a:rPr lang="es-MX" dirty="0"/>
              <a:t> </a:t>
            </a:r>
            <a:r>
              <a:rPr lang="es-MX" dirty="0" err="1"/>
              <a:t>install</a:t>
            </a:r>
            <a:r>
              <a:rPr lang="es-MX" dirty="0"/>
              <a:t> -g --</a:t>
            </a:r>
            <a:r>
              <a:rPr lang="es-MX" dirty="0" err="1"/>
              <a:t>production</a:t>
            </a:r>
            <a:r>
              <a:rPr lang="es-MX" dirty="0"/>
              <a:t> </a:t>
            </a:r>
            <a:r>
              <a:rPr lang="es-MX" dirty="0" err="1"/>
              <a:t>windows-build-tools</a:t>
            </a:r>
            <a:r>
              <a:rPr lang="es-MX" dirty="0"/>
              <a:t> </a:t>
            </a:r>
          </a:p>
          <a:p>
            <a:pPr lvl="1">
              <a:lnSpc>
                <a:spcPct val="90000"/>
              </a:lnSpc>
              <a:buFont typeface="+mj-lt"/>
              <a:buAutoNum type="arabicPeriod"/>
            </a:pPr>
            <a:r>
              <a:rPr lang="es-MX" dirty="0" err="1"/>
              <a:t>npm</a:t>
            </a:r>
            <a:r>
              <a:rPr lang="es-MX" dirty="0"/>
              <a:t> </a:t>
            </a:r>
            <a:r>
              <a:rPr lang="es-MX" dirty="0" err="1"/>
              <a:t>install</a:t>
            </a:r>
            <a:r>
              <a:rPr lang="es-MX" dirty="0"/>
              <a:t> -g yo </a:t>
            </a:r>
            <a:r>
              <a:rPr lang="es-MX" dirty="0" err="1"/>
              <a:t>gulp</a:t>
            </a:r>
            <a:r>
              <a:rPr lang="es-MX" dirty="0"/>
              <a:t> </a:t>
            </a:r>
          </a:p>
          <a:p>
            <a:pPr lvl="1">
              <a:lnSpc>
                <a:spcPct val="90000"/>
              </a:lnSpc>
              <a:buFont typeface="+mj-lt"/>
              <a:buAutoNum type="arabicPeriod"/>
            </a:pPr>
            <a:r>
              <a:rPr lang="es-MX" dirty="0" err="1"/>
              <a:t>npm</a:t>
            </a:r>
            <a:r>
              <a:rPr lang="es-MX" dirty="0"/>
              <a:t> </a:t>
            </a:r>
            <a:r>
              <a:rPr lang="es-MX" dirty="0" err="1"/>
              <a:t>install</a:t>
            </a:r>
            <a:r>
              <a:rPr lang="es-MX" dirty="0"/>
              <a:t> -g @</a:t>
            </a:r>
            <a:r>
              <a:rPr lang="es-MX" dirty="0" err="1"/>
              <a:t>microsoft</a:t>
            </a:r>
            <a:r>
              <a:rPr lang="es-MX" dirty="0"/>
              <a:t>/</a:t>
            </a:r>
            <a:r>
              <a:rPr lang="es-MX" dirty="0" err="1"/>
              <a:t>generator-sharepoint</a:t>
            </a:r>
            <a:r>
              <a:rPr lang="es-MX" dirty="0"/>
              <a:t> </a:t>
            </a:r>
          </a:p>
          <a:p>
            <a:pPr lvl="1">
              <a:lnSpc>
                <a:spcPct val="90000"/>
              </a:lnSpc>
              <a:buFont typeface="+mj-lt"/>
              <a:buAutoNum type="arabicPeriod"/>
            </a:pPr>
            <a:r>
              <a:rPr lang="es-MX" dirty="0" err="1"/>
              <a:t>npm</a:t>
            </a:r>
            <a:r>
              <a:rPr lang="es-MX" dirty="0"/>
              <a:t> </a:t>
            </a:r>
            <a:r>
              <a:rPr lang="es-MX" dirty="0" err="1"/>
              <a:t>install</a:t>
            </a:r>
            <a:r>
              <a:rPr lang="es-MX" dirty="0"/>
              <a:t> -g </a:t>
            </a:r>
            <a:r>
              <a:rPr lang="es-MX" dirty="0" err="1"/>
              <a:t>typescript</a:t>
            </a:r>
            <a:r>
              <a:rPr lang="es-MX" dirty="0"/>
              <a:t> </a:t>
            </a:r>
          </a:p>
        </p:txBody>
      </p:sp>
      <p:sp>
        <p:nvSpPr>
          <p:cNvPr id="10" name="Rectangle: Rounded Corners 9"/>
          <p:cNvSpPr/>
          <p:nvPr/>
        </p:nvSpPr>
        <p:spPr>
          <a:xfrm>
            <a:off x="8193747" y="800737"/>
            <a:ext cx="3354790" cy="5901233"/>
          </a:xfrm>
          <a:prstGeom prst="roundRect">
            <a:avLst>
              <a:gd name="adj" fmla="val 536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" name="Picture 4" descr="EXTENSIONS &#10;search Extensions in Marketp &#10;06.2 &#10;Beautify code in place for VS.. &#10;162 &#10;C# for Visual Studio Code &#10;ESLint &#10;Integrates ESLint into VS Co... &#10;Dirk Baeumer &#10;Git History log) o la &#10;View git log, file or line Hist... &#10;Don Jayamanne &#10;Loren psum 1 _o_o &#10;Generates and inserts lorem &#10;Daniel 'mms &#10;Monokai Dark Soda &#10;oos &#10;A dark theme with bright COL.. &#10;Sublime Text Keymap 1 &#10;Popular Sublime Text keybin.. &#10;To Do Tasks &#10;A To Do tasks extension for &#10;Sandeep Son-lava rapu &#10;TSUM &#10;07.1 &#10;TSLint for Visual Studio Code &#10;vscode-icoru &#10;Icons for Visual Studio Code &#10;Rolkrto 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" r="-1559" b="-306"/>
          <a:stretch/>
        </p:blipFill>
        <p:spPr bwMode="auto">
          <a:xfrm>
            <a:off x="9114516" y="1072078"/>
            <a:ext cx="1547891" cy="541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8035120" y="243403"/>
            <a:ext cx="3706682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s-MX" sz="1600" dirty="0" err="1">
                <a:solidFill>
                  <a:schemeClr val="bg2"/>
                </a:solidFill>
              </a:rPr>
              <a:t>Recommended</a:t>
            </a:r>
            <a:r>
              <a:rPr lang="es-MX" sz="1600" dirty="0">
                <a:solidFill>
                  <a:schemeClr val="bg2"/>
                </a:solidFill>
              </a:rPr>
              <a:t> </a:t>
            </a:r>
            <a:r>
              <a:rPr lang="es-MX" sz="1600" dirty="0" err="1">
                <a:solidFill>
                  <a:schemeClr val="bg2"/>
                </a:solidFill>
              </a:rPr>
              <a:t>VSCode</a:t>
            </a:r>
            <a:r>
              <a:rPr lang="es-MX" sz="1600" dirty="0">
                <a:solidFill>
                  <a:schemeClr val="bg2"/>
                </a:solidFill>
              </a:rPr>
              <a:t> extensión:</a:t>
            </a:r>
          </a:p>
        </p:txBody>
      </p:sp>
    </p:spTree>
    <p:extLst>
      <p:ext uri="{BB962C8B-B14F-4D97-AF65-F5344CB8AC3E}">
        <p14:creationId xmlns:p14="http://schemas.microsoft.com/office/powerpoint/2010/main" val="1549950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ounded 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1" y="447188"/>
            <a:ext cx="3413084" cy="1559412"/>
          </a:xfrm>
        </p:spPr>
        <p:txBody>
          <a:bodyPr>
            <a:normAutofit/>
          </a:bodyPr>
          <a:lstStyle/>
          <a:p>
            <a:r>
              <a:rPr lang="es-MX" sz="3200"/>
              <a:t>Solution Folder Structure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039535"/>
              </p:ext>
            </p:extLst>
          </p:nvPr>
        </p:nvGraphicFramePr>
        <p:xfrm>
          <a:off x="819150" y="2413000"/>
          <a:ext cx="3403600" cy="319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8707">
                  <a:extLst>
                    <a:ext uri="{9D8B030D-6E8A-4147-A177-3AD203B41FA5}">
                      <a16:colId xmlns:a16="http://schemas.microsoft.com/office/drawing/2014/main" val="3345181831"/>
                    </a:ext>
                  </a:extLst>
                </a:gridCol>
                <a:gridCol w="2284893">
                  <a:extLst>
                    <a:ext uri="{9D8B030D-6E8A-4147-A177-3AD203B41FA5}">
                      <a16:colId xmlns:a16="http://schemas.microsoft.com/office/drawing/2014/main" val="367525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Folder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Purpose</a:t>
                      </a:r>
                      <a:endParaRPr lang="es-MX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314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config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Settings for bundling/deployment</a:t>
                      </a:r>
                      <a:endParaRPr lang="es-MX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469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dist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Final code files which are distributed with your application</a:t>
                      </a:r>
                      <a:endParaRPr lang="es-MX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9775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lib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Processed code files which are ready to move into the bundle</a:t>
                      </a:r>
                      <a:endParaRPr lang="es-MX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9650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node_</a:t>
                      </a:r>
                    </a:p>
                    <a:p>
                      <a:r>
                        <a:rPr lang="en-US" sz="1400" dirty="0"/>
                        <a:t>modules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JS modules used by the solution</a:t>
                      </a:r>
                      <a:endParaRPr lang="es-MX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4591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sharepoint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spapp</a:t>
                      </a:r>
                      <a:r>
                        <a:rPr lang="en-US" sz="1000" dirty="0"/>
                        <a:t> file that you’ll add to the App Catalog</a:t>
                      </a:r>
                      <a:endParaRPr lang="es-MX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0798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src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Where you write code</a:t>
                      </a:r>
                      <a:endParaRPr lang="es-MX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9035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typings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TypeScript</a:t>
                      </a:r>
                      <a:r>
                        <a:rPr lang="en-US" sz="1000" dirty="0"/>
                        <a:t> </a:t>
                      </a:r>
                      <a:r>
                        <a:rPr lang="en-US" sz="1000" dirty="0" err="1"/>
                        <a:t>typings</a:t>
                      </a:r>
                      <a:endParaRPr lang="es-MX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9895542"/>
                  </a:ext>
                </a:extLst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3635" y="1110028"/>
            <a:ext cx="3258686" cy="463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0658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71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8" name="Picture 4" descr="Image result for spfx client webp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2" r="11930" b="1"/>
          <a:stretch/>
        </p:blipFill>
        <p:spPr bwMode="auto">
          <a:xfrm>
            <a:off x="-1" y="-1"/>
            <a:ext cx="1220315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Rectangle 7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9" y="0"/>
            <a:ext cx="12192001" cy="6880304"/>
          </a:xfrm>
          <a:prstGeom prst="rect">
            <a:avLst/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1" y="4902200"/>
            <a:ext cx="10572000" cy="69486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47008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Steps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6135761" cy="4537436"/>
          </a:xfrm>
        </p:spPr>
        <p:txBody>
          <a:bodyPr>
            <a:normAutofit/>
          </a:bodyPr>
          <a:lstStyle/>
          <a:p>
            <a:r>
              <a:rPr lang="en-US" dirty="0"/>
              <a:t>On command go to folder location:</a:t>
            </a:r>
          </a:p>
          <a:p>
            <a:pPr lvl="1"/>
            <a:r>
              <a:rPr lang="en-US" dirty="0"/>
              <a:t>cd “PATH”</a:t>
            </a:r>
            <a:endParaRPr lang="es-MX" dirty="0"/>
          </a:p>
          <a:p>
            <a:pPr lvl="1"/>
            <a:r>
              <a:rPr lang="en-US" dirty="0"/>
              <a:t>md “</a:t>
            </a:r>
            <a:r>
              <a:rPr lang="en-US" dirty="0" err="1"/>
              <a:t>webpartName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cd “</a:t>
            </a:r>
            <a:r>
              <a:rPr lang="en-US" dirty="0" err="1"/>
              <a:t>webpartName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r>
              <a:rPr lang="es-MX" dirty="0"/>
              <a:t>In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project</a:t>
            </a:r>
            <a:r>
              <a:rPr lang="es-MX" dirty="0"/>
              <a:t> folder run </a:t>
            </a:r>
            <a:r>
              <a:rPr lang="es-MX" dirty="0" err="1"/>
              <a:t>the</a:t>
            </a:r>
            <a:r>
              <a:rPr lang="es-MX" dirty="0"/>
              <a:t> SharePoint Framework </a:t>
            </a:r>
            <a:r>
              <a:rPr lang="es-MX" dirty="0" err="1"/>
              <a:t>Yeoman</a:t>
            </a:r>
            <a:r>
              <a:rPr lang="es-MX" dirty="0"/>
              <a:t> </a:t>
            </a:r>
            <a:r>
              <a:rPr lang="es-MX" dirty="0" err="1"/>
              <a:t>generator</a:t>
            </a:r>
            <a:r>
              <a:rPr lang="es-MX" dirty="0"/>
              <a:t> to </a:t>
            </a:r>
            <a:r>
              <a:rPr lang="es-MX" dirty="0" err="1"/>
              <a:t>scaffold</a:t>
            </a:r>
            <a:r>
              <a:rPr lang="es-MX" dirty="0"/>
              <a:t> a new SharePoint Framework </a:t>
            </a:r>
            <a:r>
              <a:rPr lang="es-MX" dirty="0" err="1"/>
              <a:t>project</a:t>
            </a:r>
            <a:r>
              <a:rPr lang="es-MX" dirty="0"/>
              <a:t>.</a:t>
            </a:r>
          </a:p>
          <a:p>
            <a:pPr lvl="1"/>
            <a:r>
              <a:rPr lang="en-US" dirty="0" err="1"/>
              <a:t>yo</a:t>
            </a:r>
            <a:r>
              <a:rPr lang="en-US" dirty="0"/>
              <a:t> @</a:t>
            </a:r>
            <a:r>
              <a:rPr lang="en-US" dirty="0" err="1"/>
              <a:t>microsoft</a:t>
            </a:r>
            <a:r>
              <a:rPr lang="en-US" dirty="0"/>
              <a:t>/</a:t>
            </a:r>
            <a:r>
              <a:rPr lang="en-US" dirty="0" err="1"/>
              <a:t>sharepoint</a:t>
            </a:r>
          </a:p>
          <a:p>
            <a:pPr lvl="1"/>
            <a:r>
              <a:rPr lang="es-MX" dirty="0" err="1"/>
              <a:t>When</a:t>
            </a:r>
            <a:r>
              <a:rPr lang="es-MX" dirty="0"/>
              <a:t> </a:t>
            </a:r>
            <a:r>
              <a:rPr lang="es-MX" dirty="0" err="1"/>
              <a:t>prompted</a:t>
            </a:r>
            <a:r>
              <a:rPr lang="es-MX" dirty="0"/>
              <a:t>, </a:t>
            </a:r>
            <a:r>
              <a:rPr lang="es-MX" dirty="0" err="1"/>
              <a:t>enter</a:t>
            </a:r>
            <a:r>
              <a:rPr lang="es-MX" dirty="0"/>
              <a:t> </a:t>
            </a:r>
            <a:r>
              <a:rPr lang="es-MX" dirty="0" err="1"/>
              <a:t>corresponding</a:t>
            </a:r>
            <a:r>
              <a:rPr lang="es-MX" dirty="0"/>
              <a:t> </a:t>
            </a:r>
            <a:r>
              <a:rPr lang="es-MX" dirty="0" err="1"/>
              <a:t>values</a:t>
            </a:r>
            <a:r>
              <a:rPr lang="es-MX" dirty="0"/>
              <a:t>.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751428" y="3120706"/>
            <a:ext cx="3885501" cy="248273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Gulp commands</a:t>
            </a:r>
          </a:p>
          <a:p>
            <a:pPr marL="0" indent="0">
              <a:buNone/>
            </a:pP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 preview build</a:t>
            </a:r>
          </a:p>
          <a:p>
            <a:pPr lvl="1"/>
            <a:r>
              <a:rPr lang="en-US" dirty="0"/>
              <a:t>gulp serve</a:t>
            </a:r>
          </a:p>
          <a:p>
            <a:pPr marL="0" indent="0">
              <a:buNone/>
            </a:pPr>
            <a:r>
              <a:rPr lang="en-US" sz="1600" dirty="0"/>
              <a:t> </a:t>
            </a:r>
          </a:p>
          <a:p>
            <a:pPr marL="0" indent="0">
              <a:buNone/>
            </a:pP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 deploy package</a:t>
            </a:r>
          </a:p>
          <a:p>
            <a:pPr lvl="1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gulp bundle –ship</a:t>
            </a:r>
          </a:p>
          <a:p>
            <a:pPr lvl="1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gulp package-solution --ship</a:t>
            </a:r>
          </a:p>
        </p:txBody>
      </p:sp>
    </p:spTree>
    <p:extLst>
      <p:ext uri="{BB962C8B-B14F-4D97-AF65-F5344CB8AC3E}">
        <p14:creationId xmlns:p14="http://schemas.microsoft.com/office/powerpoint/2010/main" val="3858863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SPFx</a:t>
            </a:r>
            <a:r>
              <a:rPr lang="en-US" dirty="0"/>
              <a:t> is still WIP, you might find outdated/missing documentation.</a:t>
            </a:r>
          </a:p>
          <a:p>
            <a:endParaRPr lang="en-US" dirty="0"/>
          </a:p>
          <a:p>
            <a:r>
              <a:rPr lang="en-US" dirty="0"/>
              <a:t>Errors when naming CSS classes using dash "-"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r>
              <a:rPr lang="en-US" dirty="0"/>
              <a:t>Bundle vs CDN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00339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SPFx</a:t>
            </a:r>
            <a:r>
              <a:rPr lang="en-US" dirty="0"/>
              <a:t> ?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321126"/>
          </a:xfrm>
        </p:spPr>
        <p:txBody>
          <a:bodyPr>
            <a:normAutofit/>
          </a:bodyPr>
          <a:lstStyle/>
          <a:p>
            <a:r>
              <a:rPr lang="es-MX" dirty="0" err="1"/>
              <a:t>SPFx</a:t>
            </a:r>
            <a:r>
              <a:rPr lang="es-MX" dirty="0"/>
              <a:t> </a:t>
            </a:r>
            <a:r>
              <a:rPr lang="es-MX" dirty="0" err="1"/>
              <a:t>is</a:t>
            </a:r>
            <a:r>
              <a:rPr lang="es-MX" dirty="0"/>
              <a:t> a new </a:t>
            </a:r>
            <a:r>
              <a:rPr lang="es-MX" dirty="0" err="1"/>
              <a:t>development</a:t>
            </a:r>
            <a:r>
              <a:rPr lang="es-MX" dirty="0"/>
              <a:t> </a:t>
            </a:r>
            <a:r>
              <a:rPr lang="es-MX" dirty="0" err="1"/>
              <a:t>model</a:t>
            </a:r>
            <a:r>
              <a:rPr lang="es-MX" dirty="0"/>
              <a:t> </a:t>
            </a:r>
            <a:r>
              <a:rPr lang="es-MX" dirty="0" err="1"/>
              <a:t>for</a:t>
            </a:r>
            <a:r>
              <a:rPr lang="es-MX" dirty="0"/>
              <a:t> </a:t>
            </a:r>
            <a:r>
              <a:rPr lang="es-MX" dirty="0" err="1"/>
              <a:t>building</a:t>
            </a:r>
            <a:r>
              <a:rPr lang="es-MX" dirty="0"/>
              <a:t> </a:t>
            </a:r>
            <a:r>
              <a:rPr lang="es-MX" dirty="0" err="1"/>
              <a:t>Client</a:t>
            </a:r>
            <a:r>
              <a:rPr lang="es-MX" dirty="0"/>
              <a:t> Web </a:t>
            </a:r>
            <a:r>
              <a:rPr lang="es-MX" dirty="0" err="1"/>
              <a:t>Parts</a:t>
            </a:r>
            <a:r>
              <a:rPr lang="es-MX" dirty="0"/>
              <a:t> </a:t>
            </a:r>
            <a:r>
              <a:rPr lang="es-MX" dirty="0" err="1"/>
              <a:t>for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new Modern </a:t>
            </a:r>
            <a:r>
              <a:rPr lang="es-MX" dirty="0" err="1"/>
              <a:t>Sites</a:t>
            </a:r>
            <a:r>
              <a:rPr lang="es-MX" dirty="0"/>
              <a:t> </a:t>
            </a:r>
            <a:r>
              <a:rPr lang="es-MX" dirty="0" err="1"/>
              <a:t>Pages</a:t>
            </a:r>
            <a:r>
              <a:rPr lang="es-MX" dirty="0"/>
              <a:t>. </a:t>
            </a:r>
          </a:p>
          <a:p>
            <a:endParaRPr lang="es-MX" dirty="0"/>
          </a:p>
          <a:p>
            <a:r>
              <a:rPr lang="es-MX" dirty="0" err="1"/>
              <a:t>SPFx</a:t>
            </a:r>
            <a:r>
              <a:rPr lang="es-MX" dirty="0"/>
              <a:t> </a:t>
            </a:r>
            <a:r>
              <a:rPr lang="es-MX" dirty="0" err="1"/>
              <a:t>solutions</a:t>
            </a:r>
            <a:r>
              <a:rPr lang="es-MX" dirty="0"/>
              <a:t> </a:t>
            </a:r>
            <a:r>
              <a:rPr lang="es-MX" dirty="0" err="1"/>
              <a:t>consist</a:t>
            </a:r>
            <a:r>
              <a:rPr lang="es-MX" dirty="0"/>
              <a:t> 100% of JavaScript. </a:t>
            </a:r>
            <a:r>
              <a:rPr lang="en-US" dirty="0"/>
              <a:t>You can use any browser framework that you like – React, Handlebars, knockout, angular – take your pick.</a:t>
            </a:r>
          </a:p>
          <a:p>
            <a:endParaRPr lang="en-US" dirty="0"/>
          </a:p>
          <a:p>
            <a:r>
              <a:rPr lang="es-MX" dirty="0" err="1"/>
              <a:t>SPFx</a:t>
            </a:r>
            <a:r>
              <a:rPr lang="es-MX" dirty="0"/>
              <a:t> </a:t>
            </a:r>
            <a:r>
              <a:rPr lang="es-MX" dirty="0" err="1"/>
              <a:t>runs</a:t>
            </a:r>
            <a:r>
              <a:rPr lang="es-MX" dirty="0"/>
              <a:t> in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context</a:t>
            </a:r>
            <a:r>
              <a:rPr lang="es-MX" dirty="0"/>
              <a:t> of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current</a:t>
            </a:r>
            <a:r>
              <a:rPr lang="es-MX" dirty="0"/>
              <a:t> user. </a:t>
            </a:r>
            <a:r>
              <a:rPr lang="es-MX" dirty="0" err="1"/>
              <a:t>There</a:t>
            </a:r>
            <a:r>
              <a:rPr lang="es-MX" dirty="0"/>
              <a:t> </a:t>
            </a:r>
            <a:r>
              <a:rPr lang="es-MX" dirty="0" err="1"/>
              <a:t>is</a:t>
            </a:r>
            <a:r>
              <a:rPr lang="es-MX" dirty="0"/>
              <a:t> no </a:t>
            </a:r>
            <a:r>
              <a:rPr lang="es-MX" dirty="0" err="1"/>
              <a:t>permission</a:t>
            </a:r>
            <a:r>
              <a:rPr lang="es-MX" dirty="0"/>
              <a:t> </a:t>
            </a:r>
            <a:r>
              <a:rPr lang="es-MX" dirty="0" err="1"/>
              <a:t>elevation</a:t>
            </a:r>
            <a:r>
              <a:rPr lang="es-MX" dirty="0"/>
              <a:t> </a:t>
            </a:r>
            <a:r>
              <a:rPr lang="es-MX" dirty="0" err="1"/>
              <a:t>like</a:t>
            </a:r>
            <a:r>
              <a:rPr lang="es-MX" dirty="0"/>
              <a:t> </a:t>
            </a:r>
            <a:r>
              <a:rPr lang="es-MX" dirty="0" err="1"/>
              <a:t>you</a:t>
            </a:r>
            <a:r>
              <a:rPr lang="es-MX" dirty="0"/>
              <a:t> </a:t>
            </a:r>
            <a:r>
              <a:rPr lang="es-MX" dirty="0" err="1"/>
              <a:t>could</a:t>
            </a:r>
            <a:r>
              <a:rPr lang="es-MX" dirty="0"/>
              <a:t> do </a:t>
            </a:r>
            <a:r>
              <a:rPr lang="es-MX" dirty="0" err="1"/>
              <a:t>with</a:t>
            </a:r>
            <a:r>
              <a:rPr lang="es-MX" dirty="0"/>
              <a:t> </a:t>
            </a:r>
            <a:r>
              <a:rPr lang="es-MX" dirty="0" err="1"/>
              <a:t>farm</a:t>
            </a:r>
            <a:r>
              <a:rPr lang="es-MX" dirty="0"/>
              <a:t> </a:t>
            </a:r>
            <a:r>
              <a:rPr lang="es-MX" dirty="0" err="1"/>
              <a:t>solutions</a:t>
            </a:r>
            <a:r>
              <a:rPr lang="es-MX" dirty="0"/>
              <a:t> </a:t>
            </a:r>
            <a:r>
              <a:rPr lang="es-MX" dirty="0" err="1"/>
              <a:t>or</a:t>
            </a:r>
            <a:r>
              <a:rPr lang="es-MX" dirty="0"/>
              <a:t> app-</a:t>
            </a:r>
            <a:r>
              <a:rPr lang="es-MX" dirty="0" err="1"/>
              <a:t>only</a:t>
            </a:r>
            <a:r>
              <a:rPr lang="es-MX" dirty="0"/>
              <a:t> </a:t>
            </a:r>
            <a:r>
              <a:rPr lang="es-MX" dirty="0" err="1"/>
              <a:t>context</a:t>
            </a:r>
            <a:r>
              <a:rPr lang="es-MX" dirty="0"/>
              <a:t> in CSOM.</a:t>
            </a:r>
          </a:p>
          <a:p>
            <a:endParaRPr lang="es-MX" dirty="0"/>
          </a:p>
          <a:p>
            <a:r>
              <a:rPr lang="en-US" dirty="0"/>
              <a:t>The development tool chain is based on common open source client tools like Node.js, </a:t>
            </a:r>
            <a:r>
              <a:rPr lang="en-US" dirty="0" err="1"/>
              <a:t>npm</a:t>
            </a:r>
            <a:r>
              <a:rPr lang="en-US" dirty="0"/>
              <a:t>, </a:t>
            </a:r>
            <a:r>
              <a:rPr lang="en-US" dirty="0" err="1"/>
              <a:t>TypeScript</a:t>
            </a:r>
            <a:r>
              <a:rPr lang="en-US" dirty="0"/>
              <a:t>, yeoman, gulp.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198117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330913"/>
          </a:xfrm>
        </p:spPr>
        <p:txBody>
          <a:bodyPr>
            <a:normAutofit fontScale="85000" lnSpcReduction="10000"/>
          </a:bodyPr>
          <a:lstStyle/>
          <a:p>
            <a:r>
              <a:rPr lang="es-MX" i="1" dirty="0">
                <a:hlinkClick r:id="rId2"/>
              </a:rPr>
              <a:t>https://blog.mastykarz.nl/when-use-sharepoint-framework/</a:t>
            </a:r>
            <a:endParaRPr lang="es-MX" i="1" dirty="0"/>
          </a:p>
          <a:p>
            <a:r>
              <a:rPr lang="es-MX" i="1" dirty="0">
                <a:hlinkClick r:id="rId3"/>
              </a:rPr>
              <a:t>http://www.sharepointnutsandbolts.com/2016/05/the-new-sharepoint-development-model.html</a:t>
            </a:r>
            <a:endParaRPr lang="es-MX" i="1" dirty="0"/>
          </a:p>
          <a:p>
            <a:r>
              <a:rPr lang="es-MX" i="1" dirty="0">
                <a:hlinkClick r:id="rId4"/>
              </a:rPr>
              <a:t>http://www.paitgroup.com/converting-your-cewp-customizations-to-the-sharepoint-framework/</a:t>
            </a:r>
            <a:endParaRPr lang="es-MX" i="1" dirty="0"/>
          </a:p>
          <a:p>
            <a:r>
              <a:rPr lang="es-MX" i="1" dirty="0">
                <a:hlinkClick r:id="rId5"/>
              </a:rPr>
              <a:t>https://www.concurrency.com/blog/december-2016/introducing-the-sharepoint-framework-(spfx)</a:t>
            </a:r>
            <a:endParaRPr lang="es-MX" i="1" dirty="0"/>
          </a:p>
          <a:p>
            <a:r>
              <a:rPr lang="es-MX" i="1" dirty="0">
                <a:hlinkClick r:id="rId6"/>
              </a:rPr>
              <a:t>https://dev.office.com/sharepoint/docs/spfx/set-up-your-development-environment</a:t>
            </a:r>
            <a:endParaRPr lang="es-MX" i="1" dirty="0"/>
          </a:p>
          <a:p>
            <a:r>
              <a:rPr lang="es-MX" i="1" dirty="0">
                <a:hlinkClick r:id="rId7"/>
              </a:rPr>
              <a:t>https://dev.office.com/sharepoint/docs/spfx/web-parts/guidance/build-custom-property-pane-controls</a:t>
            </a:r>
            <a:endParaRPr lang="es-MX" i="1" dirty="0"/>
          </a:p>
          <a:p>
            <a:r>
              <a:rPr lang="es-MX" i="1" dirty="0">
                <a:hlinkClick r:id="rId8"/>
              </a:rPr>
              <a:t>http://www.sharepointnutsandbolts.com/2016/09/sharepoint-framework-web-part-properties-pages-groups-controls.html</a:t>
            </a:r>
            <a:endParaRPr lang="es-MX" i="1" dirty="0"/>
          </a:p>
          <a:p>
            <a:r>
              <a:rPr lang="en-US" dirty="0">
                <a:hlinkClick r:id="rId9"/>
              </a:rPr>
              <a:t>Chris O'Brien - Modern SharePoint sites and the SharePoint Framework – reference</a:t>
            </a:r>
            <a:endParaRPr lang="en-US" dirty="0"/>
          </a:p>
          <a:p>
            <a:r>
              <a:rPr lang="en-US" dirty="0">
                <a:hlinkClick r:id="rId10"/>
              </a:rPr>
              <a:t>https://github.com/OlivierCC/sp-client-custom-fields</a:t>
            </a:r>
            <a:endParaRPr lang="en-US" dirty="0"/>
          </a:p>
          <a:p>
            <a:r>
              <a:rPr lang="es-MX" i="1" dirty="0">
                <a:hlinkClick r:id="rId11"/>
              </a:rPr>
              <a:t>https://github.com/SharePoint/sp-dev-docs/wiki/Working-with-the-Logging-API</a:t>
            </a:r>
            <a:endParaRPr lang="es-MX" i="1" dirty="0"/>
          </a:p>
          <a:p>
            <a:r>
              <a:rPr lang="es-MX" dirty="0">
                <a:hlinkClick r:id="rId12"/>
              </a:rPr>
              <a:t>https://github.com/OlivierCC/spfx-40-fantastics</a:t>
            </a:r>
            <a:r>
              <a:rPr lang="es-MX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09774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8" name="Rectangle 1536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69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5399" name="Group 6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5400" name="Freeform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Isosceles Triangle 7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01" name="Isosceles Triangle 7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2" descr="create-connected-sharepoint-online-team-sites-in-seconds-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5458" y="808376"/>
            <a:ext cx="5376368" cy="3266143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 descr="https://blogs.office.com/wp-content/uploads/2016/05/SharePoint-team-site-and-mobile-app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175551" y="983107"/>
            <a:ext cx="5376369" cy="2916681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Modern Site Pages</a:t>
            </a:r>
          </a:p>
        </p:txBody>
      </p:sp>
      <p:sp>
        <p:nvSpPr>
          <p:cNvPr id="3" name="Rectangle 2"/>
          <p:cNvSpPr/>
          <p:nvPr/>
        </p:nvSpPr>
        <p:spPr>
          <a:xfrm>
            <a:off x="2516698" y="6320729"/>
            <a:ext cx="92558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dirty="0">
                <a:hlinkClick r:id="rId4"/>
              </a:rPr>
              <a:t>http://blog.vitalyzhukov.ru/en/pros-and-cons-of-sharepoint-new-experience.aspx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78202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Notes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405" y="2263376"/>
            <a:ext cx="10554574" cy="4313593"/>
          </a:xfrm>
        </p:spPr>
        <p:txBody>
          <a:bodyPr>
            <a:normAutofit fontScale="85000" lnSpcReduction="20000"/>
          </a:bodyPr>
          <a:lstStyle/>
          <a:p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code</a:t>
            </a:r>
            <a:r>
              <a:rPr lang="es-MX" dirty="0"/>
              <a:t> of </a:t>
            </a:r>
            <a:r>
              <a:rPr lang="es-MX" dirty="0" err="1"/>
              <a:t>SPFx</a:t>
            </a:r>
            <a:r>
              <a:rPr lang="es-MX" dirty="0"/>
              <a:t> </a:t>
            </a:r>
            <a:r>
              <a:rPr lang="es-MX" dirty="0" err="1"/>
              <a:t>solutions</a:t>
            </a:r>
            <a:r>
              <a:rPr lang="es-MX" dirty="0"/>
              <a:t> can be </a:t>
            </a:r>
            <a:r>
              <a:rPr lang="es-MX" dirty="0" err="1"/>
              <a:t>hosted</a:t>
            </a:r>
            <a:r>
              <a:rPr lang="es-MX" dirty="0"/>
              <a:t> </a:t>
            </a:r>
            <a:r>
              <a:rPr lang="es-MX" dirty="0" err="1"/>
              <a:t>anywhere</a:t>
            </a:r>
            <a:r>
              <a:rPr lang="es-MX" dirty="0"/>
              <a:t> </a:t>
            </a:r>
            <a:r>
              <a:rPr lang="es-MX" dirty="0" err="1"/>
              <a:t>you</a:t>
            </a:r>
            <a:r>
              <a:rPr lang="es-MX" dirty="0"/>
              <a:t> </a:t>
            </a:r>
            <a:r>
              <a:rPr lang="es-MX" dirty="0" err="1"/>
              <a:t>want</a:t>
            </a:r>
            <a:r>
              <a:rPr lang="es-MX" dirty="0"/>
              <a:t> (</a:t>
            </a:r>
            <a:r>
              <a:rPr lang="es-MX" dirty="0" err="1"/>
              <a:t>e.g</a:t>
            </a:r>
            <a:r>
              <a:rPr lang="es-MX" dirty="0"/>
              <a:t>. a CDN, </a:t>
            </a:r>
            <a:r>
              <a:rPr lang="es-MX" dirty="0" err="1"/>
              <a:t>or</a:t>
            </a:r>
            <a:r>
              <a:rPr lang="es-MX" dirty="0"/>
              <a:t> a </a:t>
            </a:r>
            <a:r>
              <a:rPr lang="es-MX" dirty="0" err="1"/>
              <a:t>website</a:t>
            </a:r>
            <a:r>
              <a:rPr lang="es-MX" dirty="0"/>
              <a:t> </a:t>
            </a:r>
            <a:r>
              <a:rPr lang="es-MX" dirty="0" err="1"/>
              <a:t>you</a:t>
            </a:r>
            <a:r>
              <a:rPr lang="es-MX" dirty="0"/>
              <a:t> host)</a:t>
            </a:r>
          </a:p>
          <a:p>
            <a:pPr fontAlgn="ctr"/>
            <a:endParaRPr lang="es-MX" dirty="0"/>
          </a:p>
          <a:p>
            <a:r>
              <a:rPr lang="es-MX" dirty="0" err="1"/>
              <a:t>Solutions</a:t>
            </a:r>
            <a:r>
              <a:rPr lang="es-MX" dirty="0"/>
              <a:t> </a:t>
            </a:r>
            <a:r>
              <a:rPr lang="es-MX" dirty="0" err="1"/>
              <a:t>built</a:t>
            </a:r>
            <a:r>
              <a:rPr lang="es-MX" dirty="0"/>
              <a:t> </a:t>
            </a:r>
            <a:r>
              <a:rPr lang="es-MX" dirty="0" err="1"/>
              <a:t>using</a:t>
            </a:r>
            <a:r>
              <a:rPr lang="es-MX" dirty="0"/>
              <a:t> </a:t>
            </a:r>
            <a:r>
              <a:rPr lang="es-MX" dirty="0" err="1"/>
              <a:t>SPFx</a:t>
            </a:r>
            <a:r>
              <a:rPr lang="es-MX" dirty="0"/>
              <a:t> can be </a:t>
            </a:r>
            <a:r>
              <a:rPr lang="es-MX" dirty="0" err="1"/>
              <a:t>used</a:t>
            </a:r>
            <a:r>
              <a:rPr lang="es-MX" dirty="0"/>
              <a:t> </a:t>
            </a:r>
            <a:r>
              <a:rPr lang="es-MX" dirty="0" err="1"/>
              <a:t>both</a:t>
            </a:r>
            <a:r>
              <a:rPr lang="es-MX" dirty="0"/>
              <a:t> </a:t>
            </a:r>
            <a:r>
              <a:rPr lang="es-MX" dirty="0" err="1"/>
              <a:t>on</a:t>
            </a:r>
            <a:r>
              <a:rPr lang="es-MX" dirty="0"/>
              <a:t> </a:t>
            </a:r>
            <a:r>
              <a:rPr lang="es-MX" dirty="0" err="1"/>
              <a:t>modern</a:t>
            </a:r>
            <a:r>
              <a:rPr lang="es-MX" dirty="0"/>
              <a:t> </a:t>
            </a:r>
            <a:r>
              <a:rPr lang="es-MX" dirty="0" err="1"/>
              <a:t>team</a:t>
            </a:r>
            <a:r>
              <a:rPr lang="es-MX" dirty="0"/>
              <a:t> </a:t>
            </a:r>
            <a:r>
              <a:rPr lang="es-MX" dirty="0" err="1"/>
              <a:t>sites</a:t>
            </a:r>
            <a:r>
              <a:rPr lang="es-MX" dirty="0"/>
              <a:t> as </a:t>
            </a:r>
            <a:r>
              <a:rPr lang="es-MX" dirty="0" err="1"/>
              <a:t>well</a:t>
            </a:r>
            <a:r>
              <a:rPr lang="es-MX" dirty="0"/>
              <a:t> as </a:t>
            </a:r>
            <a:r>
              <a:rPr lang="es-MX" dirty="0" err="1"/>
              <a:t>on</a:t>
            </a:r>
            <a:r>
              <a:rPr lang="es-MX" dirty="0"/>
              <a:t> </a:t>
            </a:r>
            <a:r>
              <a:rPr lang="es-MX" dirty="0" err="1"/>
              <a:t>existing</a:t>
            </a:r>
            <a:r>
              <a:rPr lang="es-MX" dirty="0"/>
              <a:t> </a:t>
            </a:r>
            <a:r>
              <a:rPr lang="es-MX" dirty="0" err="1"/>
              <a:t>sites</a:t>
            </a:r>
            <a:r>
              <a:rPr lang="es-MX" dirty="0"/>
              <a:t> </a:t>
            </a:r>
            <a:r>
              <a:rPr lang="es-MX" dirty="0" err="1"/>
              <a:t>using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classic</a:t>
            </a:r>
            <a:r>
              <a:rPr lang="es-MX" dirty="0"/>
              <a:t> SharePoint </a:t>
            </a:r>
            <a:r>
              <a:rPr lang="es-MX" dirty="0" err="1"/>
              <a:t>experience</a:t>
            </a:r>
            <a:r>
              <a:rPr lang="es-MX" dirty="0"/>
              <a:t>.</a:t>
            </a:r>
          </a:p>
          <a:p>
            <a:endParaRPr lang="es-MX" dirty="0"/>
          </a:p>
          <a:p>
            <a:r>
              <a:rPr lang="es-MX" dirty="0"/>
              <a:t>SharePoint </a:t>
            </a:r>
            <a:r>
              <a:rPr lang="es-MX" dirty="0" err="1"/>
              <a:t>Add-Ins</a:t>
            </a:r>
            <a:r>
              <a:rPr lang="es-MX" dirty="0"/>
              <a:t> are </a:t>
            </a:r>
            <a:r>
              <a:rPr lang="es-MX" dirty="0" err="1"/>
              <a:t>still</a:t>
            </a:r>
            <a:r>
              <a:rPr lang="es-MX" dirty="0"/>
              <a:t> </a:t>
            </a:r>
            <a:r>
              <a:rPr lang="es-MX" dirty="0" err="1"/>
              <a:t>fully</a:t>
            </a:r>
            <a:r>
              <a:rPr lang="es-MX" dirty="0"/>
              <a:t> </a:t>
            </a:r>
            <a:r>
              <a:rPr lang="es-MX" dirty="0" err="1"/>
              <a:t>supported</a:t>
            </a:r>
            <a:r>
              <a:rPr lang="es-MX" dirty="0"/>
              <a:t>. </a:t>
            </a:r>
            <a:r>
              <a:rPr lang="es-MX" dirty="0" err="1"/>
              <a:t>SPFx</a:t>
            </a:r>
            <a:r>
              <a:rPr lang="es-MX" dirty="0"/>
              <a:t> </a:t>
            </a:r>
            <a:r>
              <a:rPr lang="es-MX" dirty="0" err="1"/>
              <a:t>does</a:t>
            </a:r>
            <a:r>
              <a:rPr lang="es-MX" dirty="0"/>
              <a:t> NOT </a:t>
            </a:r>
            <a:r>
              <a:rPr lang="es-MX" dirty="0" err="1"/>
              <a:t>replace</a:t>
            </a:r>
            <a:r>
              <a:rPr lang="es-MX" dirty="0"/>
              <a:t> ANY of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previous</a:t>
            </a:r>
            <a:r>
              <a:rPr lang="es-MX" dirty="0"/>
              <a:t> </a:t>
            </a:r>
            <a:r>
              <a:rPr lang="es-MX" dirty="0" err="1"/>
              <a:t>development</a:t>
            </a:r>
            <a:r>
              <a:rPr lang="es-MX" dirty="0"/>
              <a:t> </a:t>
            </a:r>
            <a:r>
              <a:rPr lang="es-MX" dirty="0" err="1"/>
              <a:t>models</a:t>
            </a:r>
            <a:r>
              <a:rPr lang="es-MX" dirty="0"/>
              <a:t> </a:t>
            </a:r>
            <a:r>
              <a:rPr lang="es-MX" dirty="0" err="1"/>
              <a:t>for</a:t>
            </a:r>
            <a:r>
              <a:rPr lang="es-MX" dirty="0"/>
              <a:t> SharePoint. </a:t>
            </a:r>
          </a:p>
          <a:p>
            <a:endParaRPr lang="en-US" dirty="0"/>
          </a:p>
          <a:p>
            <a:r>
              <a:rPr lang="en-US" dirty="0"/>
              <a:t>SharePoint Framework Components</a:t>
            </a:r>
          </a:p>
          <a:p>
            <a:pPr lvl="1"/>
            <a:r>
              <a:rPr lang="en-US" dirty="0"/>
              <a:t>Client Side </a:t>
            </a:r>
            <a:r>
              <a:rPr lang="en-US" dirty="0" err="1"/>
              <a:t>Webparts</a:t>
            </a:r>
            <a:endParaRPr lang="es-MX" dirty="0"/>
          </a:p>
          <a:p>
            <a:pPr lvl="1"/>
            <a:r>
              <a:rPr lang="es-MX" dirty="0"/>
              <a:t>SharePoint </a:t>
            </a:r>
            <a:r>
              <a:rPr lang="es-MX" dirty="0" err="1"/>
              <a:t>Webhooks</a:t>
            </a:r>
            <a:r>
              <a:rPr lang="es-MX" dirty="0"/>
              <a:t> </a:t>
            </a:r>
            <a:r>
              <a:rPr lang="en-US" dirty="0"/>
              <a:t>–</a:t>
            </a:r>
            <a:r>
              <a:rPr lang="es-MX" dirty="0"/>
              <a:t> </a:t>
            </a:r>
            <a:r>
              <a:rPr lang="es-MX" dirty="0" err="1"/>
              <a:t>these</a:t>
            </a:r>
            <a:r>
              <a:rPr lang="es-MX" dirty="0"/>
              <a:t> are </a:t>
            </a:r>
            <a:r>
              <a:rPr lang="es-MX" dirty="0" err="1"/>
              <a:t>the</a:t>
            </a:r>
            <a:r>
              <a:rPr lang="es-MX" dirty="0"/>
              <a:t> new </a:t>
            </a:r>
            <a:r>
              <a:rPr lang="en-US" dirty="0"/>
              <a:t>“</a:t>
            </a:r>
            <a:r>
              <a:rPr lang="es-MX" dirty="0" err="1"/>
              <a:t>event</a:t>
            </a:r>
            <a:r>
              <a:rPr lang="es-MX" dirty="0"/>
              <a:t> receivers</a:t>
            </a:r>
            <a:r>
              <a:rPr lang="en-US" dirty="0"/>
              <a:t>”</a:t>
            </a:r>
            <a:endParaRPr lang="es-MX" dirty="0"/>
          </a:p>
          <a:p>
            <a:endParaRPr lang="en-US" dirty="0"/>
          </a:p>
          <a:p>
            <a:r>
              <a:rPr lang="en-US" dirty="0" err="1"/>
              <a:t>SPFx</a:t>
            </a:r>
            <a:r>
              <a:rPr lang="en-US" dirty="0"/>
              <a:t> is still on </a:t>
            </a:r>
            <a:r>
              <a:rPr lang="en-US" dirty="0">
                <a:hlinkClick r:id="rId2"/>
              </a:rPr>
              <a:t>developer preview phase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Latest package </a:t>
            </a:r>
            <a:r>
              <a:rPr lang="en-US" dirty="0">
                <a:hlinkClick r:id="rId3"/>
              </a:rPr>
              <a:t>Release Candidate 0</a:t>
            </a:r>
            <a:r>
              <a:rPr lang="en-US" dirty="0"/>
              <a:t> – Get latest SP package “</a:t>
            </a:r>
            <a:r>
              <a:rPr lang="es-MX" dirty="0" err="1"/>
              <a:t>npm</a:t>
            </a:r>
            <a:r>
              <a:rPr lang="es-MX" dirty="0"/>
              <a:t> i -g @</a:t>
            </a:r>
            <a:r>
              <a:rPr lang="es-MX" dirty="0" err="1"/>
              <a:t>microsoft</a:t>
            </a:r>
            <a:r>
              <a:rPr lang="es-MX" dirty="0"/>
              <a:t>/</a:t>
            </a:r>
            <a:r>
              <a:rPr lang="es-MX" dirty="0" err="1"/>
              <a:t>generator-sharepoint@latest</a:t>
            </a:r>
            <a:r>
              <a:rPr lang="es-MX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5885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71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8" name="Picture 4" descr="Image result for spfx client webp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2" r="11930" b="1"/>
          <a:stretch/>
        </p:blipFill>
        <p:spPr bwMode="auto">
          <a:xfrm>
            <a:off x="-1" y="-1"/>
            <a:ext cx="1220315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Rectangle 7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9" y="0"/>
            <a:ext cx="12192001" cy="6880304"/>
          </a:xfrm>
          <a:prstGeom prst="rect">
            <a:avLst/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1" y="4902200"/>
            <a:ext cx="10572000" cy="69486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Client Side Web parts</a:t>
            </a:r>
          </a:p>
        </p:txBody>
      </p:sp>
    </p:spTree>
    <p:extLst>
      <p:ext uri="{BB962C8B-B14F-4D97-AF65-F5344CB8AC3E}">
        <p14:creationId xmlns:p14="http://schemas.microsoft.com/office/powerpoint/2010/main" val="334647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837" y="-280282"/>
            <a:ext cx="10571998" cy="970450"/>
          </a:xfrm>
        </p:spPr>
        <p:txBody>
          <a:bodyPr/>
          <a:lstStyle/>
          <a:p>
            <a:r>
              <a:rPr lang="en-US" sz="3200" dirty="0"/>
              <a:t>Web part example </a:t>
            </a:r>
            <a:endParaRPr lang="es-MX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816003"/>
            <a:ext cx="12192001" cy="604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373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Image result for spfx property pan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63" r="-1" b="442"/>
          <a:stretch/>
        </p:blipFill>
        <p:spPr bwMode="auto">
          <a:xfrm>
            <a:off x="377503" y="2413000"/>
            <a:ext cx="2388649" cy="4180747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Property Pane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5574" y="2412999"/>
            <a:ext cx="3866520" cy="41807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following field types are supported:</a:t>
            </a:r>
          </a:p>
          <a:p>
            <a:pPr lvl="1"/>
            <a:r>
              <a:rPr lang="en-US" dirty="0"/>
              <a:t>Label</a:t>
            </a:r>
          </a:p>
          <a:p>
            <a:pPr lvl="1"/>
            <a:r>
              <a:rPr lang="en-US" dirty="0"/>
              <a:t>Textbox</a:t>
            </a:r>
          </a:p>
          <a:p>
            <a:pPr lvl="1"/>
            <a:r>
              <a:rPr lang="en-US" dirty="0"/>
              <a:t>Multi-line Textbox</a:t>
            </a:r>
          </a:p>
          <a:p>
            <a:pPr lvl="1"/>
            <a:r>
              <a:rPr lang="en-US" dirty="0"/>
              <a:t>Checkbox</a:t>
            </a:r>
          </a:p>
          <a:p>
            <a:pPr lvl="1"/>
            <a:r>
              <a:rPr lang="en-US" dirty="0"/>
              <a:t>Dropdown</a:t>
            </a:r>
          </a:p>
          <a:p>
            <a:pPr lvl="1"/>
            <a:r>
              <a:rPr lang="en-US" dirty="0"/>
              <a:t>Link</a:t>
            </a:r>
          </a:p>
          <a:p>
            <a:pPr lvl="1"/>
            <a:r>
              <a:rPr lang="en-US" dirty="0"/>
              <a:t>Slider</a:t>
            </a:r>
          </a:p>
          <a:p>
            <a:pPr lvl="1"/>
            <a:r>
              <a:rPr lang="en-US" dirty="0"/>
              <a:t>Toggle</a:t>
            </a:r>
          </a:p>
          <a:p>
            <a:pPr lvl="1"/>
            <a:r>
              <a:rPr lang="en-US" dirty="0">
                <a:hlinkClick r:id="rId3"/>
              </a:rPr>
              <a:t>Custom</a:t>
            </a:r>
            <a:endParaRPr lang="en-US" dirty="0"/>
          </a:p>
        </p:txBody>
      </p:sp>
      <p:graphicFrame>
        <p:nvGraphicFramePr>
          <p:cNvPr id="11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7936261"/>
              </p:ext>
            </p:extLst>
          </p:nvPr>
        </p:nvGraphicFramePr>
        <p:xfrm>
          <a:off x="7211516" y="4704656"/>
          <a:ext cx="4641501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0421">
                  <a:extLst>
                    <a:ext uri="{9D8B030D-6E8A-4147-A177-3AD203B41FA5}">
                      <a16:colId xmlns:a16="http://schemas.microsoft.com/office/drawing/2014/main" val="3345181831"/>
                    </a:ext>
                  </a:extLst>
                </a:gridCol>
                <a:gridCol w="2341080">
                  <a:extLst>
                    <a:ext uri="{9D8B030D-6E8A-4147-A177-3AD203B41FA5}">
                      <a16:colId xmlns:a16="http://schemas.microsoft.com/office/drawing/2014/main" val="367525297"/>
                    </a:ext>
                  </a:extLst>
                </a:gridCol>
              </a:tblGrid>
              <a:tr h="187646">
                <a:tc>
                  <a:txBody>
                    <a:bodyPr/>
                    <a:lstStyle/>
                    <a:p>
                      <a:r>
                        <a:rPr lang="en-US" sz="1400" dirty="0"/>
                        <a:t>Property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</a:t>
                      </a:r>
                      <a:endParaRPr lang="es-MX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314861"/>
                  </a:ext>
                </a:extLst>
              </a:tr>
              <a:tr h="262191">
                <a:tc>
                  <a:txBody>
                    <a:bodyPr/>
                    <a:lstStyle/>
                    <a:p>
                      <a:r>
                        <a:rPr lang="es-MX" sz="1400" dirty="0" err="1">
                          <a:effectLst/>
                        </a:rPr>
                        <a:t>errorMessage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000" dirty="0">
                          <a:effectLst/>
                        </a:rPr>
                        <a:t>A </a:t>
                      </a:r>
                      <a:r>
                        <a:rPr lang="es-MX" sz="1000" dirty="0" err="1">
                          <a:effectLst/>
                        </a:rPr>
                        <a:t>static</a:t>
                      </a:r>
                      <a:r>
                        <a:rPr lang="es-MX" sz="1000" dirty="0">
                          <a:effectLst/>
                        </a:rPr>
                        <a:t> </a:t>
                      </a:r>
                      <a:r>
                        <a:rPr lang="es-MX" sz="1000" dirty="0" err="1">
                          <a:effectLst/>
                        </a:rPr>
                        <a:t>value</a:t>
                      </a:r>
                      <a:r>
                        <a:rPr lang="es-MX" sz="1000" dirty="0">
                          <a:effectLst/>
                        </a:rPr>
                        <a:t> </a:t>
                      </a:r>
                      <a:r>
                        <a:rPr lang="es-MX" sz="1000" dirty="0" err="1">
                          <a:effectLst/>
                        </a:rPr>
                        <a:t>for</a:t>
                      </a:r>
                      <a:r>
                        <a:rPr lang="es-MX" sz="1000" dirty="0">
                          <a:effectLst/>
                        </a:rPr>
                        <a:t> </a:t>
                      </a:r>
                      <a:r>
                        <a:rPr lang="es-MX" sz="1000" dirty="0" err="1">
                          <a:effectLst/>
                        </a:rPr>
                        <a:t>the</a:t>
                      </a:r>
                      <a:r>
                        <a:rPr lang="es-MX" sz="1000" dirty="0">
                          <a:effectLst/>
                        </a:rPr>
                        <a:t> error </a:t>
                      </a:r>
                      <a:r>
                        <a:rPr lang="es-MX" sz="1000" dirty="0" err="1">
                          <a:effectLst/>
                        </a:rPr>
                        <a:t>message</a:t>
                      </a:r>
                      <a:endParaRPr lang="es-MX" sz="1000" dirty="0">
                        <a:solidFill>
                          <a:srgbClr val="333333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469092"/>
                  </a:ext>
                </a:extLst>
              </a:tr>
              <a:tr h="262191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 err="1">
                          <a:effectLst/>
                        </a:rPr>
                        <a:t>onGetErrorMessage</a:t>
                      </a:r>
                      <a:endParaRPr lang="es-MX" sz="1400" dirty="0">
                        <a:solidFill>
                          <a:srgbClr val="333333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000" dirty="0">
                          <a:effectLst/>
                        </a:rPr>
                        <a:t>Pointer to </a:t>
                      </a:r>
                      <a:r>
                        <a:rPr lang="es-MX" sz="1000" dirty="0" err="1">
                          <a:effectLst/>
                        </a:rPr>
                        <a:t>function</a:t>
                      </a:r>
                      <a:r>
                        <a:rPr lang="es-MX" sz="1000" dirty="0">
                          <a:effectLst/>
                        </a:rPr>
                        <a:t> to use </a:t>
                      </a:r>
                      <a:r>
                        <a:rPr lang="es-MX" sz="1000" dirty="0" err="1">
                          <a:effectLst/>
                        </a:rPr>
                        <a:t>for</a:t>
                      </a:r>
                      <a:r>
                        <a:rPr lang="es-MX" sz="1000" dirty="0">
                          <a:effectLst/>
                        </a:rPr>
                        <a:t> </a:t>
                      </a:r>
                      <a:r>
                        <a:rPr lang="es-MX" sz="1000" dirty="0" err="1">
                          <a:effectLst/>
                        </a:rPr>
                        <a:t>validation</a:t>
                      </a:r>
                      <a:endParaRPr lang="en-US" sz="12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9775793"/>
                  </a:ext>
                </a:extLst>
              </a:tr>
              <a:tr h="37015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400" dirty="0" err="1">
                          <a:effectLst/>
                        </a:rPr>
                        <a:t>deferredValidationTime</a:t>
                      </a:r>
                      <a:endParaRPr lang="es-MX" sz="1400" dirty="0">
                        <a:solidFill>
                          <a:srgbClr val="333333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000" dirty="0" err="1">
                          <a:effectLst/>
                        </a:rPr>
                        <a:t>Amount</a:t>
                      </a:r>
                      <a:r>
                        <a:rPr lang="es-MX" sz="1000" dirty="0">
                          <a:effectLst/>
                        </a:rPr>
                        <a:t> of time (</a:t>
                      </a:r>
                      <a:r>
                        <a:rPr lang="es-MX" sz="1000" dirty="0" err="1">
                          <a:effectLst/>
                        </a:rPr>
                        <a:t>milliseconds</a:t>
                      </a:r>
                      <a:r>
                        <a:rPr lang="es-MX" sz="1000" dirty="0">
                          <a:effectLst/>
                        </a:rPr>
                        <a:t>) to </a:t>
                      </a:r>
                      <a:r>
                        <a:rPr lang="es-MX" sz="1000" dirty="0" err="1">
                          <a:effectLst/>
                        </a:rPr>
                        <a:t>wait</a:t>
                      </a:r>
                      <a:r>
                        <a:rPr lang="es-MX" sz="1000" dirty="0">
                          <a:effectLst/>
                        </a:rPr>
                        <a:t> </a:t>
                      </a:r>
                      <a:r>
                        <a:rPr lang="es-MX" sz="1000" dirty="0" err="1">
                          <a:effectLst/>
                        </a:rPr>
                        <a:t>before</a:t>
                      </a:r>
                      <a:r>
                        <a:rPr lang="es-MX" sz="1000" dirty="0">
                          <a:effectLst/>
                        </a:rPr>
                        <a:t> </a:t>
                      </a:r>
                      <a:r>
                        <a:rPr lang="es-MX" sz="1000" dirty="0" err="1">
                          <a:effectLst/>
                        </a:rPr>
                        <a:t>showing</a:t>
                      </a:r>
                      <a:r>
                        <a:rPr lang="es-MX" sz="1000" dirty="0">
                          <a:effectLst/>
                        </a:rPr>
                        <a:t> </a:t>
                      </a:r>
                      <a:r>
                        <a:rPr lang="es-MX" sz="1000" dirty="0" err="1">
                          <a:effectLst/>
                        </a:rPr>
                        <a:t>the</a:t>
                      </a:r>
                      <a:r>
                        <a:rPr lang="es-MX" sz="1000" dirty="0">
                          <a:effectLst/>
                        </a:rPr>
                        <a:t> </a:t>
                      </a:r>
                      <a:r>
                        <a:rPr lang="es-MX" sz="1000" dirty="0" err="1">
                          <a:effectLst/>
                        </a:rPr>
                        <a:t>validation</a:t>
                      </a:r>
                      <a:r>
                        <a:rPr lang="es-MX" sz="1000" dirty="0">
                          <a:effectLst/>
                        </a:rPr>
                        <a:t> error </a:t>
                      </a:r>
                      <a:r>
                        <a:rPr lang="es-MX" sz="1000" dirty="0" err="1">
                          <a:effectLst/>
                        </a:rPr>
                        <a:t>message</a:t>
                      </a:r>
                      <a:endParaRPr lang="es-MX" sz="1000" dirty="0">
                        <a:solidFill>
                          <a:srgbClr val="333333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9650893"/>
                  </a:ext>
                </a:extLst>
              </a:tr>
            </a:tbl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7366481" y="2396162"/>
            <a:ext cx="4244466" cy="2107210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The property pane has three key metadata:</a:t>
            </a:r>
          </a:p>
          <a:p>
            <a:pPr lvl="1"/>
            <a:r>
              <a:rPr lang="en-US" dirty="0"/>
              <a:t>Pages</a:t>
            </a:r>
          </a:p>
          <a:p>
            <a:pPr lvl="1"/>
            <a:r>
              <a:rPr lang="en-US" dirty="0"/>
              <a:t>Header</a:t>
            </a:r>
          </a:p>
          <a:p>
            <a:pPr lvl="1"/>
            <a:r>
              <a:rPr lang="en-US" dirty="0"/>
              <a:t>Groups</a:t>
            </a:r>
          </a:p>
        </p:txBody>
      </p:sp>
    </p:spTree>
    <p:extLst>
      <p:ext uri="{BB962C8B-B14F-4D97-AF65-F5344CB8AC3E}">
        <p14:creationId xmlns:p14="http://schemas.microsoft.com/office/powerpoint/2010/main" val="2946505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7675" r="38351" b="-1"/>
          <a:stretch/>
        </p:blipFill>
        <p:spPr>
          <a:xfrm>
            <a:off x="960438" y="2413000"/>
            <a:ext cx="2913062" cy="362836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Location Strings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30699" y="2413000"/>
            <a:ext cx="7052733" cy="415558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Location files are in JSON format</a:t>
            </a:r>
          </a:p>
          <a:p>
            <a:r>
              <a:rPr lang="en-US" dirty="0"/>
              <a:t>They work similar as Resources files (XML) on VS Solution</a:t>
            </a:r>
          </a:p>
          <a:p>
            <a:r>
              <a:rPr lang="en-US" dirty="0"/>
              <a:t>The default language is English (</a:t>
            </a:r>
            <a:r>
              <a:rPr lang="en-US" dirty="0" err="1"/>
              <a:t>en</a:t>
            </a:r>
            <a:r>
              <a:rPr lang="en-US" dirty="0"/>
              <a:t>-us)</a:t>
            </a:r>
          </a:p>
          <a:p>
            <a:r>
              <a:rPr lang="en-US" dirty="0"/>
              <a:t>Developers can test the locale by:</a:t>
            </a:r>
          </a:p>
          <a:p>
            <a:pPr lvl="1"/>
            <a:r>
              <a:rPr lang="en-US" dirty="0"/>
              <a:t>Updating write-</a:t>
            </a:r>
            <a:r>
              <a:rPr lang="en-US" dirty="0" err="1"/>
              <a:t>manifests.json</a:t>
            </a:r>
            <a:r>
              <a:rPr lang="en-US" dirty="0"/>
              <a:t> file</a:t>
            </a:r>
          </a:p>
          <a:p>
            <a:pPr marL="914400" lvl="2" indent="0">
              <a:buNone/>
            </a:pP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  "</a:t>
            </a:r>
            <a:r>
              <a:rPr lang="en-US" dirty="0" err="1"/>
              <a:t>cdnBasePath</a:t>
            </a:r>
            <a:r>
              <a:rPr lang="en-US" dirty="0"/>
              <a:t>": "&lt;!-- PATH TO CDN --&gt;",</a:t>
            </a:r>
            <a:br>
              <a:rPr lang="en-US" dirty="0"/>
            </a:br>
            <a:r>
              <a:rPr lang="en-US" dirty="0"/>
              <a:t>  "</a:t>
            </a:r>
            <a:r>
              <a:rPr lang="en-US" dirty="0" err="1"/>
              <a:t>debugLocale</a:t>
            </a:r>
            <a:r>
              <a:rPr lang="en-US" dirty="0"/>
              <a:t>": “</a:t>
            </a:r>
            <a:r>
              <a:rPr lang="en-US" dirty="0" err="1"/>
              <a:t>es</a:t>
            </a:r>
            <a:r>
              <a:rPr lang="en-US" dirty="0"/>
              <a:t>-mx"</a:t>
            </a:r>
            <a:br>
              <a:rPr lang="en-US" dirty="0"/>
            </a:br>
            <a:r>
              <a:rPr lang="en-US" dirty="0"/>
              <a:t>}</a:t>
            </a:r>
          </a:p>
          <a:p>
            <a:pPr lvl="1"/>
            <a:r>
              <a:rPr lang="en-US" dirty="0"/>
              <a:t>Or by using the “locale” command argument</a:t>
            </a:r>
          </a:p>
          <a:p>
            <a:pPr marL="914400" lvl="2" indent="0">
              <a:buNone/>
            </a:pPr>
            <a:r>
              <a:rPr lang="en-US" dirty="0"/>
              <a:t>gulp serve --locale=</a:t>
            </a:r>
            <a:r>
              <a:rPr lang="en-US" dirty="0" err="1"/>
              <a:t>es</a:t>
            </a:r>
            <a:r>
              <a:rPr lang="en-US" dirty="0"/>
              <a:t>-mx</a:t>
            </a:r>
          </a:p>
          <a:p>
            <a:endParaRPr lang="en-US" dirty="0"/>
          </a:p>
          <a:p>
            <a:r>
              <a:rPr lang="en-US" dirty="0"/>
              <a:t>Note: the documentation of this feature is still in progress.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83832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Logging Sampl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812660" y="2413000"/>
            <a:ext cx="4107531" cy="3511939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s-MX" dirty="0" err="1"/>
              <a:t>Logging</a:t>
            </a:r>
            <a:r>
              <a:rPr lang="es-MX" dirty="0"/>
              <a:t>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409" y="2148696"/>
            <a:ext cx="7199220" cy="459999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1200" dirty="0"/>
              <a:t>The SharePoint Framework contains a logging API that can be used to log messages during the lifecycle of your </a:t>
            </a:r>
            <a:r>
              <a:rPr lang="en-US" sz="1200" dirty="0" err="1"/>
              <a:t>webpart</a:t>
            </a:r>
            <a:r>
              <a:rPr lang="en-US" sz="1200" dirty="0"/>
              <a:t>. The API documentation is here - </a:t>
            </a:r>
            <a:r>
              <a:rPr lang="en-US" sz="1200" dirty="0">
                <a:hlinkClick r:id="rId3"/>
              </a:rPr>
              <a:t>https://sharepoint.github.io/classes/_sp_client_base_.log.html</a:t>
            </a:r>
            <a:r>
              <a:rPr lang="en-US" sz="1200" dirty="0"/>
              <a:t> </a:t>
            </a:r>
          </a:p>
          <a:p>
            <a:pPr>
              <a:lnSpc>
                <a:spcPct val="80000"/>
              </a:lnSpc>
            </a:pPr>
            <a:r>
              <a:rPr lang="en-US" sz="1200" dirty="0"/>
              <a:t>The logging levels are fairly standard, with Verbose being the least important, followed by Info, Warning and Error.</a:t>
            </a:r>
          </a:p>
          <a:p>
            <a:pPr>
              <a:lnSpc>
                <a:spcPct val="80000"/>
              </a:lnSpc>
            </a:pPr>
            <a:r>
              <a:rPr lang="en-US" sz="1200" dirty="0"/>
              <a:t>Here is how you go about using it.</a:t>
            </a:r>
          </a:p>
          <a:p>
            <a:pPr lvl="1">
              <a:lnSpc>
                <a:spcPct val="80000"/>
              </a:lnSpc>
              <a:buFont typeface="+mj-lt"/>
              <a:buAutoNum type="arabicPeriod"/>
            </a:pPr>
            <a:r>
              <a:rPr lang="en-US" sz="1200" dirty="0"/>
              <a:t>Reference the Log class:  </a:t>
            </a:r>
          </a:p>
          <a:p>
            <a:pPr lvl="2">
              <a:lnSpc>
                <a:spcPct val="80000"/>
              </a:lnSpc>
            </a:pPr>
            <a:r>
              <a:rPr lang="en-US" sz="1200" dirty="0"/>
              <a:t>import{ Log } from '@</a:t>
            </a:r>
            <a:r>
              <a:rPr lang="en-US" sz="1200" dirty="0" err="1"/>
              <a:t>microsoft</a:t>
            </a:r>
            <a:r>
              <a:rPr lang="en-US" sz="1200" dirty="0"/>
              <a:t>/</a:t>
            </a:r>
            <a:r>
              <a:rPr lang="en-US" sz="1200" dirty="0" err="1"/>
              <a:t>sp</a:t>
            </a:r>
            <a:r>
              <a:rPr lang="en-US" sz="1200" dirty="0"/>
              <a:t>-core-library'; </a:t>
            </a:r>
          </a:p>
          <a:p>
            <a:pPr marL="800100" lvl="1" indent="-342900">
              <a:lnSpc>
                <a:spcPct val="80000"/>
              </a:lnSpc>
              <a:buFont typeface="+mj-lt"/>
              <a:buAutoNum type="arabicPeriod"/>
            </a:pPr>
            <a:r>
              <a:rPr lang="en-US" sz="1400" dirty="0"/>
              <a:t>Log your message from your </a:t>
            </a:r>
            <a:r>
              <a:rPr lang="en-US" sz="1400" dirty="0" err="1"/>
              <a:t>WebPart</a:t>
            </a:r>
            <a:r>
              <a:rPr lang="en-US" sz="1400" dirty="0"/>
              <a:t>:</a:t>
            </a:r>
          </a:p>
          <a:p>
            <a:pPr lvl="2">
              <a:lnSpc>
                <a:spcPct val="80000"/>
              </a:lnSpc>
            </a:pPr>
            <a:r>
              <a:rPr lang="en-US" sz="1200" dirty="0" err="1"/>
              <a:t>Log.verbose</a:t>
            </a:r>
            <a:r>
              <a:rPr lang="en-US" sz="1200" dirty="0"/>
              <a:t>("HelloWorld", "Here is a verbose log", </a:t>
            </a:r>
            <a:r>
              <a:rPr lang="en-US" sz="1200" dirty="0" err="1"/>
              <a:t>this.context.serviceScope</a:t>
            </a:r>
            <a:r>
              <a:rPr lang="en-US" sz="1200" dirty="0"/>
              <a:t>);</a:t>
            </a:r>
          </a:p>
          <a:p>
            <a:pPr lvl="2">
              <a:lnSpc>
                <a:spcPct val="80000"/>
              </a:lnSpc>
            </a:pPr>
            <a:r>
              <a:rPr lang="en-US" sz="1200" dirty="0"/>
              <a:t>Log.info("HelloWorld", "Here is an informational message.", </a:t>
            </a:r>
            <a:r>
              <a:rPr lang="en-US" sz="1200" dirty="0" err="1"/>
              <a:t>this.context.serviceScope</a:t>
            </a:r>
            <a:r>
              <a:rPr lang="en-US" sz="1200" dirty="0"/>
              <a:t>);</a:t>
            </a:r>
          </a:p>
          <a:p>
            <a:pPr lvl="2">
              <a:lnSpc>
                <a:spcPct val="80000"/>
              </a:lnSpc>
            </a:pPr>
            <a:r>
              <a:rPr lang="en-US" sz="1200" dirty="0" err="1"/>
              <a:t>Log.warn</a:t>
            </a:r>
            <a:r>
              <a:rPr lang="en-US" sz="1200" dirty="0"/>
              <a:t>("HelloWorld", "Oh </a:t>
            </a:r>
            <a:r>
              <a:rPr lang="en-US" sz="1200" dirty="0" err="1"/>
              <a:t>Oh</a:t>
            </a:r>
            <a:r>
              <a:rPr lang="en-US" sz="1200" dirty="0"/>
              <a:t>, this might be bad", </a:t>
            </a:r>
            <a:r>
              <a:rPr lang="en-US" sz="1200" dirty="0" err="1"/>
              <a:t>this.context.serviceScope</a:t>
            </a:r>
            <a:r>
              <a:rPr lang="en-US" sz="1200" dirty="0"/>
              <a:t>);</a:t>
            </a:r>
          </a:p>
          <a:p>
            <a:pPr lvl="2">
              <a:lnSpc>
                <a:spcPct val="80000"/>
              </a:lnSpc>
            </a:pPr>
            <a:r>
              <a:rPr lang="en-US" sz="1200" dirty="0" err="1"/>
              <a:t>Log.error</a:t>
            </a:r>
            <a:r>
              <a:rPr lang="en-US" sz="1200" dirty="0"/>
              <a:t>("HelloWorld", new Error("Oh No!  Error!  </a:t>
            </a:r>
            <a:r>
              <a:rPr lang="en-US" sz="1200" dirty="0" err="1"/>
              <a:t>Ahhhhhh</a:t>
            </a:r>
            <a:r>
              <a:rPr lang="en-US" sz="1200" dirty="0"/>
              <a:t>!!!!"), </a:t>
            </a:r>
            <a:r>
              <a:rPr lang="en-US" sz="1200" dirty="0" err="1"/>
              <a:t>this.context.serviceScope</a:t>
            </a:r>
            <a:r>
              <a:rPr lang="en-US" sz="1200" dirty="0"/>
              <a:t>);</a:t>
            </a:r>
          </a:p>
          <a:p>
            <a:pPr lvl="1">
              <a:lnSpc>
                <a:spcPct val="80000"/>
              </a:lnSpc>
              <a:buFont typeface="+mj-lt"/>
              <a:buAutoNum type="arabicPeriod"/>
            </a:pPr>
            <a:r>
              <a:rPr lang="en-US" sz="1200" dirty="0"/>
              <a:t>This will result in the following in the debug console</a:t>
            </a:r>
          </a:p>
          <a:p>
            <a:pPr lvl="1">
              <a:lnSpc>
                <a:spcPct val="80000"/>
              </a:lnSpc>
              <a:buFont typeface="+mj-lt"/>
              <a:buAutoNum type="arabicPeriod"/>
            </a:pPr>
            <a:endParaRPr lang="en-US" sz="1200" dirty="0"/>
          </a:p>
          <a:p>
            <a:pPr>
              <a:lnSpc>
                <a:spcPct val="80000"/>
              </a:lnSpc>
            </a:pPr>
            <a:r>
              <a:rPr lang="en-US" sz="1200" dirty="0"/>
              <a:t>MS will be adding features around logging in the future.</a:t>
            </a:r>
            <a:endParaRPr lang="es-MX" sz="1200" dirty="0"/>
          </a:p>
        </p:txBody>
      </p:sp>
    </p:spTree>
    <p:extLst>
      <p:ext uri="{BB962C8B-B14F-4D97-AF65-F5344CB8AC3E}">
        <p14:creationId xmlns:p14="http://schemas.microsoft.com/office/powerpoint/2010/main" val="22851747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6943</TotalTime>
  <Words>782</Words>
  <Application>Microsoft Office PowerPoint</Application>
  <PresentationFormat>Widescreen</PresentationFormat>
  <Paragraphs>156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Century Gothic</vt:lpstr>
      <vt:lpstr>Georgia</vt:lpstr>
      <vt:lpstr>Wingdings 2</vt:lpstr>
      <vt:lpstr>Quotable</vt:lpstr>
      <vt:lpstr>SharePoint Framework (SPFx)</vt:lpstr>
      <vt:lpstr>What is SPFx ?</vt:lpstr>
      <vt:lpstr>Modern Site Pages</vt:lpstr>
      <vt:lpstr>Important Notes</vt:lpstr>
      <vt:lpstr>Client Side Web parts</vt:lpstr>
      <vt:lpstr>Web part example </vt:lpstr>
      <vt:lpstr>Property Pane</vt:lpstr>
      <vt:lpstr>Location Strings</vt:lpstr>
      <vt:lpstr>Logging API</vt:lpstr>
      <vt:lpstr>Development Environment</vt:lpstr>
      <vt:lpstr>New Development Workflow</vt:lpstr>
      <vt:lpstr>Toolchain Comparison</vt:lpstr>
      <vt:lpstr>Modern Toolchain</vt:lpstr>
      <vt:lpstr>SharePoint Workbench</vt:lpstr>
      <vt:lpstr>Set up Dev Environment</vt:lpstr>
      <vt:lpstr>Solution Folder Structure</vt:lpstr>
      <vt:lpstr>Demo</vt:lpstr>
      <vt:lpstr>Demo Steps</vt:lpstr>
      <vt:lpstr>Caveats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Arturo De la Garza</dc:creator>
  <cp:lastModifiedBy>Arturo De la Garza</cp:lastModifiedBy>
  <cp:revision>50</cp:revision>
  <dcterms:created xsi:type="dcterms:W3CDTF">2017-01-10T14:05:42Z</dcterms:created>
  <dcterms:modified xsi:type="dcterms:W3CDTF">2017-01-25T22:29:53Z</dcterms:modified>
</cp:coreProperties>
</file>

<file path=docProps/thumbnail.jpeg>
</file>